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sldIdLst>
    <p:sldId id="264" r:id="rId2"/>
    <p:sldId id="289" r:id="rId3"/>
    <p:sldId id="290" r:id="rId4"/>
    <p:sldId id="283" r:id="rId5"/>
    <p:sldId id="288" r:id="rId6"/>
    <p:sldId id="281" r:id="rId7"/>
    <p:sldId id="286" r:id="rId8"/>
    <p:sldId id="279" r:id="rId9"/>
    <p:sldId id="284" r:id="rId10"/>
    <p:sldId id="291" r:id="rId11"/>
    <p:sldId id="293" r:id="rId12"/>
    <p:sldId id="296" r:id="rId13"/>
    <p:sldId id="298" r:id="rId14"/>
    <p:sldId id="295" r:id="rId15"/>
    <p:sldId id="292" r:id="rId1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34EC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1" autoAdjust="0"/>
    <p:restoredTop sz="94649" autoAdjust="0"/>
  </p:normalViewPr>
  <p:slideViewPr>
    <p:cSldViewPr>
      <p:cViewPr varScale="1">
        <p:scale>
          <a:sx n="99" d="100"/>
          <a:sy n="99" d="100"/>
        </p:scale>
        <p:origin x="-2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audio" Target="../media/audio1.wav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581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4B5B039-802F-A297-78FE-92F37E9DEA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8FD8C1-7092-4364-9010-157BD60DF526}" type="datetimeFigureOut">
              <a:rPr lang="ru-RU"/>
              <a:pPr>
                <a:defRPr/>
              </a:pPr>
              <a:t>16.10.2025</a:t>
            </a:fld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9B319D7-E68A-101F-F2C8-B40BD4AC58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9B52C5D-0BF0-B5B7-A308-E0AC4B8DF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8EAE21-2B66-40B9-9AD0-7CEA07B21C4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66780771"/>
      </p:ext>
    </p:extLst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C8A87F-07AD-2A1F-4AE3-3A7691CE9C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39F04-7070-421E-8525-98A31BAC1008}" type="datetimeFigureOut">
              <a:rPr lang="ru-RU"/>
              <a:pPr>
                <a:defRPr/>
              </a:pPr>
              <a:t>16.10.2025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A71566-3537-1CEF-F0B4-497998C6BC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44107D-5856-BD54-854A-B9448E6ADC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952E9-B354-4DF3-8F8C-353CF183438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12539418"/>
      </p:ext>
    </p:extLst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1B749B-BC2E-AFBF-F023-33F846C7FF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14B12-5E7F-47ED-8FA5-6457413340D6}" type="datetimeFigureOut">
              <a:rPr lang="ru-RU"/>
              <a:pPr>
                <a:defRPr/>
              </a:pPr>
              <a:t>16.10.2025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6E8873-AAE3-9FCB-F90E-0C70A128BB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666063-6DF2-A0D5-175F-757B88B733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858F18-5291-4D08-930F-ADAB13D0E02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70578794"/>
      </p:ext>
    </p:extLst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60455E-F346-9558-F590-E58D5EC07B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0B10B-C362-4CC0-B307-7972F7555CF2}" type="datetimeFigureOut">
              <a:rPr lang="ru-RU"/>
              <a:pPr>
                <a:defRPr/>
              </a:pPr>
              <a:t>16.10.2025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B7470B-3851-9C4F-C07D-E97A8E41A5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2316B8-2416-1E7E-D072-5D064DC0DA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79EEE-46D7-46E0-B1EB-7BF24F08A68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62461454"/>
      </p:ext>
    </p:extLst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F966C74-3D6B-ABAC-463B-DDBB2F808A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8A47A-ACC5-4570-B449-80DB82C79202}" type="datetimeFigureOut">
              <a:rPr lang="ru-RU"/>
              <a:pPr>
                <a:defRPr/>
              </a:pPr>
              <a:t>16.10.2025</a:t>
            </a:fld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0A00E79-F209-1D0C-17E2-7B683A8CBA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D67461F-DBA9-B8A3-0570-1BB58708FC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461216-67CA-4973-8A1E-9498E52B178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53680855"/>
      </p:ext>
    </p:extLst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AF2A39A-AFAA-4C23-519F-092E216C6B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E2C49-0A44-4D13-BDA4-999BBA96E7B9}" type="datetimeFigureOut">
              <a:rPr lang="ru-RU"/>
              <a:pPr>
                <a:defRPr/>
              </a:pPr>
              <a:t>16.10.2025</a:t>
            </a:fld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91DD686-C7D4-EDAE-E25E-2218CADBC7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34FA3AC-B0F4-F75A-79EB-1B6C52164B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40F12C-6E36-4FF4-A7EE-A50EC81A238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275346298"/>
      </p:ext>
    </p:extLst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1BF971B-BFDA-21FA-F210-A6348B3D20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1C086-709C-40E4-941A-60C1760B8E7F}" type="datetimeFigureOut">
              <a:rPr lang="ru-RU"/>
              <a:pPr>
                <a:defRPr/>
              </a:pPr>
              <a:t>16.10.2025</a:t>
            </a:fld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A3A6212-4A56-AAA3-BA87-EE0C2BB3A2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5084BE9-00E9-E399-672D-C10443D12A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CB5181-A545-4281-A856-1E7E3008587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239977410"/>
      </p:ext>
    </p:extLst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1E4DDB-02F5-4732-720A-72C2C28377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EBD7E-C2AD-4FC5-80FC-84E51A9C03C1}" type="datetimeFigureOut">
              <a:rPr lang="ru-RU"/>
              <a:pPr>
                <a:defRPr/>
              </a:pPr>
              <a:t>16.10.2025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D70255-EB77-41D4-BEBB-F8723DB78D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1DEF69-003A-2AB6-6786-D25E0804A0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C3134E-213A-4990-965C-5125AF82C6F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0354805"/>
      </p:ext>
    </p:extLst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CD78A7-4D81-68EB-8EF0-4960AA43C8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23776-F3D6-44F7-887E-B471B510A18D}" type="datetimeFigureOut">
              <a:rPr lang="ru-RU"/>
              <a:pPr>
                <a:defRPr/>
              </a:pPr>
              <a:t>16.10.2025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664F5D-9AAC-B8CD-2A29-D559DB9B15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C955A3-E35D-82B4-81D7-D18E00CF49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2DEBAA-0E52-4388-A783-906B9E5EB0F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42322949"/>
      </p:ext>
    </p:extLst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4DF28C-2AFD-2E54-9A9F-D1C9CF2F93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2BDAA-66B5-4E80-93C1-E9C203B90429}" type="datetimeFigureOut">
              <a:rPr lang="ru-RU"/>
              <a:pPr>
                <a:defRPr/>
              </a:pPr>
              <a:t>16.10.2025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9BF82F-2FA5-ADD0-E44A-3E40F38BCE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76640F-DD43-275E-A7B6-70CE752F8B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EAB2B1-3FF2-43A9-8641-66C57240D91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20113588"/>
      </p:ext>
    </p:extLst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E67982-3A9A-FB8E-2DAA-8390615FDD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1B823-6361-4170-8F4F-0D32BE31672C}" type="datetimeFigureOut">
              <a:rPr lang="ru-RU"/>
              <a:pPr>
                <a:defRPr/>
              </a:pPr>
              <a:t>16.10.2025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68FA4F-21C1-CDA4-324D-7D40C48C34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E990B7-374A-BB83-ACBD-BBDF5B1787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E9FDF2-C8D3-4A64-AAC8-93BE89D29D0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876399633"/>
      </p:ext>
    </p:extLst>
  </p:cSld>
  <p:clrMapOvr>
    <a:masterClrMapping/>
  </p:clrMapOvr>
  <p:transition spd="slow">
    <p:dissolv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audio" Target="../media/audio1.wav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jpe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3EAA528-5F61-73F0-381A-3CEB4D2329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15867C6-4CFF-F68A-18C4-CBADB3D8DD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127E647-1A99-D607-74BE-FAFBF60B71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0E0ED36-B7A3-4127-A8AF-338E30DB4A02}" type="datetimeFigureOut">
              <a:rPr lang="ru-RU"/>
              <a:pPr>
                <a:defRPr/>
              </a:pPr>
              <a:t>16.10.2025</a:t>
            </a:fld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6305D4E-0A35-F418-4CEE-2A96DC75E46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3BFE4A5-0142-2647-C80A-44FAD38146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B0505C5-EB67-4846-8D0B-11FB19480377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ransition spd="slow">
    <p:dissolve/>
    <p:sndAc>
      <p:stSnd>
        <p:snd r:embed="rId13" name="chimes.wav"/>
      </p:stSnd>
    </p:sndAc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4.jpeg" /><Relationship Id="rId5" Type="http://schemas.openxmlformats.org/officeDocument/2006/relationships/image" Target="../media/image13.jpeg" /><Relationship Id="rId4" Type="http://schemas.openxmlformats.org/officeDocument/2006/relationships/image" Target="../media/image12.jpe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>
            <a:extLst>
              <a:ext uri="{FF2B5EF4-FFF2-40B4-BE49-F238E27FC236}">
                <a16:creationId xmlns:a16="http://schemas.microsoft.com/office/drawing/2014/main" id="{20B06249-F838-0FA6-50CD-1FCA7B9B3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385" y="570258"/>
            <a:ext cx="7416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en-US" sz="4000" b="1" dirty="0">
                <a:solidFill>
                  <a:srgbClr val="002060"/>
                </a:solidFill>
                <a:latin typeface="Arial" panose="020B0604020202020204" pitchFamily="34" charset="0"/>
              </a:rPr>
              <a:t>Презентация </a:t>
            </a:r>
          </a:p>
          <a:p>
            <a:pPr algn="ctr" eaLnBrk="1" hangingPunct="1"/>
            <a:r>
              <a:rPr lang="ru-RU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по математике  для младшей группы</a:t>
            </a:r>
          </a:p>
          <a:p>
            <a:pPr algn="ctr" eaLnBrk="1" hangingPunct="1"/>
            <a:r>
              <a:rPr lang="ru-RU" altLang="en-US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на тему «Геометрические фигуры».</a:t>
            </a:r>
          </a:p>
          <a:p>
            <a:pPr algn="ctr" eaLnBrk="1" hangingPunct="1"/>
            <a:endParaRPr lang="ru-RU" altLang="en-US" sz="28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 eaLnBrk="1" hangingPunct="1"/>
            <a:endParaRPr lang="ru-RU" altLang="en-US" sz="28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 eaLnBrk="1" hangingPunct="1"/>
            <a:endParaRPr lang="ru-RU" altLang="en-US" sz="24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r" eaLnBrk="1" hangingPunct="1"/>
            <a:r>
              <a:rPr lang="ru-RU" altLang="en-US" sz="2400" b="1" i="1" dirty="0">
                <a:solidFill>
                  <a:srgbClr val="002060"/>
                </a:solidFill>
                <a:latin typeface="Arial" panose="020B0604020202020204" pitchFamily="34" charset="0"/>
              </a:rPr>
              <a:t>Воспитатель: </a:t>
            </a:r>
            <a:r>
              <a:rPr lang="ru-RU" altLang="en-US" sz="2400" b="1" i="1" dirty="0" err="1">
                <a:solidFill>
                  <a:srgbClr val="002060"/>
                </a:solidFill>
                <a:latin typeface="Arial" panose="020B0604020202020204" pitchFamily="34" charset="0"/>
              </a:rPr>
              <a:t>Желтоножская</a:t>
            </a:r>
            <a:r>
              <a:rPr lang="ru-RU" altLang="en-US" sz="2400" b="1" i="1" dirty="0">
                <a:solidFill>
                  <a:srgbClr val="002060"/>
                </a:solidFill>
                <a:latin typeface="Arial" panose="020B0604020202020204" pitchFamily="34" charset="0"/>
              </a:rPr>
              <a:t> О.Г</a:t>
            </a:r>
            <a:r>
              <a:rPr lang="ru-RU" altLang="en-US" sz="2400" b="1" dirty="0">
                <a:solidFill>
                  <a:srgbClr val="002060"/>
                </a:solidFill>
                <a:latin typeface="Arial" panose="020B0604020202020204" pitchFamily="34" charset="0"/>
              </a:rPr>
              <a:t>.</a:t>
            </a:r>
          </a:p>
          <a:p>
            <a:pPr algn="ctr" eaLnBrk="1" hangingPunct="1"/>
            <a:endParaRPr lang="ru-RU" altLang="en-US" sz="2400" b="1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  <p:sndAc>
      <p:stSnd>
        <p:snd r:embed="rId2" name="chimes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ED2A0963-3554-7062-8F2D-35EC0D33C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5038"/>
            <a:ext cx="8229600" cy="392112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en-US" sz="3600" b="1">
                <a:solidFill>
                  <a:srgbClr val="002060"/>
                </a:solidFill>
              </a:rPr>
              <a:t>Цель: учить детей различать и         называть геометрические фигуры: круг, квадрат, треугольник</a:t>
            </a:r>
            <a:r>
              <a:rPr lang="ru-RU" altLang="en-US" sz="3600">
                <a:solidFill>
                  <a:schemeClr val="hlink"/>
                </a:solidFill>
              </a:rPr>
              <a:t>.</a:t>
            </a:r>
          </a:p>
          <a:p>
            <a:pPr algn="ctr">
              <a:buFontTx/>
              <a:buNone/>
            </a:pPr>
            <a:r>
              <a:rPr lang="ru-RU" altLang="en-US" sz="3600">
                <a:solidFill>
                  <a:schemeClr val="hlink"/>
                </a:solidFill>
              </a:rPr>
              <a:t> </a:t>
            </a:r>
          </a:p>
          <a:p>
            <a:pPr algn="ctr"/>
            <a:endParaRPr lang="ru-RU" altLang="en-US" sz="360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B0840E7-140C-9D22-3794-77649764C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5123" name="Picture 3" descr="691879_600">
            <a:extLst>
              <a:ext uri="{FF2B5EF4-FFF2-40B4-BE49-F238E27FC236}">
                <a16:creationId xmlns:a16="http://schemas.microsoft.com/office/drawing/2014/main" id="{111113B8-F701-EB12-5663-3A3C0F10D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84313"/>
            <a:ext cx="8278812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>
            <a:extLst>
              <a:ext uri="{FF2B5EF4-FFF2-40B4-BE49-F238E27FC236}">
                <a16:creationId xmlns:a16="http://schemas.microsoft.com/office/drawing/2014/main" id="{07FCE002-A7D8-FBB9-2B1E-D9809200A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altLang="en-US" sz="4400"/>
              <a:t>Круг </a:t>
            </a:r>
          </a:p>
          <a:p>
            <a:pPr>
              <a:buFontTx/>
              <a:buNone/>
            </a:pPr>
            <a:r>
              <a:rPr lang="ru-RU" altLang="en-US"/>
              <a:t>Называют меня круг </a:t>
            </a:r>
          </a:p>
          <a:p>
            <a:pPr>
              <a:buFontTx/>
              <a:buNone/>
            </a:pPr>
            <a:r>
              <a:rPr lang="ru-RU" altLang="en-US"/>
              <a:t>Солнцу я отличный друг</a:t>
            </a:r>
          </a:p>
          <a:p>
            <a:pPr>
              <a:buFontTx/>
              <a:buNone/>
            </a:pPr>
            <a:r>
              <a:rPr lang="ru-RU" altLang="en-US"/>
              <a:t>С ним во многом мы похожи</a:t>
            </a:r>
          </a:p>
          <a:p>
            <a:pPr>
              <a:buFontTx/>
              <a:buNone/>
            </a:pPr>
            <a:r>
              <a:rPr lang="ru-RU" altLang="en-US"/>
              <a:t>Солнце круглое я тоже.</a:t>
            </a:r>
          </a:p>
        </p:txBody>
      </p:sp>
      <p:pic>
        <p:nvPicPr>
          <p:cNvPr id="6147" name="Picture 5" descr="jTxn6dbTE">
            <a:extLst>
              <a:ext uri="{FF2B5EF4-FFF2-40B4-BE49-F238E27FC236}">
                <a16:creationId xmlns:a16="http://schemas.microsoft.com/office/drawing/2014/main" id="{2C500B2D-03CD-055A-E460-9CA6EA07D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213100"/>
            <a:ext cx="324008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D0A36C0-271E-6687-53A2-E4811ECE1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7171" name="Picture 3" descr="img1">
            <a:extLst>
              <a:ext uri="{FF2B5EF4-FFF2-40B4-BE49-F238E27FC236}">
                <a16:creationId xmlns:a16="http://schemas.microsoft.com/office/drawing/2014/main" id="{04B97543-B5DC-82AC-CEC5-E3EE86834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8207375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>
            <a:extLst>
              <a:ext uri="{FF2B5EF4-FFF2-40B4-BE49-F238E27FC236}">
                <a16:creationId xmlns:a16="http://schemas.microsoft.com/office/drawing/2014/main" id="{ABA4AFC3-926D-6410-2330-4935D25FC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altLang="en-US" sz="4000"/>
              <a:t>Квадрат</a:t>
            </a:r>
          </a:p>
          <a:p>
            <a:pPr>
              <a:buFontTx/>
              <a:buNone/>
            </a:pPr>
            <a:r>
              <a:rPr lang="ru-RU" altLang="en-US"/>
              <a:t>Познакомьтесь и со мной</a:t>
            </a:r>
          </a:p>
          <a:p>
            <a:pPr>
              <a:buFontTx/>
              <a:buNone/>
            </a:pPr>
            <a:r>
              <a:rPr lang="ru-RU" altLang="en-US"/>
              <a:t>Каждый угол мой прямой</a:t>
            </a:r>
          </a:p>
          <a:p>
            <a:pPr>
              <a:buFontTx/>
              <a:buNone/>
            </a:pPr>
            <a:r>
              <a:rPr lang="ru-RU" altLang="en-US"/>
              <a:t>Все четыре стороны </a:t>
            </a:r>
          </a:p>
          <a:p>
            <a:pPr>
              <a:buFontTx/>
              <a:buNone/>
            </a:pPr>
            <a:r>
              <a:rPr lang="ru-RU" altLang="en-US"/>
              <a:t>Одинаковой длины.</a:t>
            </a:r>
          </a:p>
        </p:txBody>
      </p:sp>
      <p:pic>
        <p:nvPicPr>
          <p:cNvPr id="8195" name="Picture 5" descr="prism-base-square">
            <a:extLst>
              <a:ext uri="{FF2B5EF4-FFF2-40B4-BE49-F238E27FC236}">
                <a16:creationId xmlns:a16="http://schemas.microsoft.com/office/drawing/2014/main" id="{024CFC14-AA57-0E93-76ED-E42DC3B55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852738"/>
            <a:ext cx="3441700" cy="337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>
            <a:extLst>
              <a:ext uri="{FF2B5EF4-FFF2-40B4-BE49-F238E27FC236}">
                <a16:creationId xmlns:a16="http://schemas.microsoft.com/office/drawing/2014/main" id="{A7AAAB19-8166-19C8-61F9-A6AB570F5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268413"/>
            <a:ext cx="8229600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en-US" sz="2800" b="1"/>
              <a:t>Все эти предметы похожи на квадрат. Какие еще предметы квадратной формы ты знаешь?</a:t>
            </a:r>
          </a:p>
        </p:txBody>
      </p:sp>
      <p:pic>
        <p:nvPicPr>
          <p:cNvPr id="9219" name="Picture 10" descr="img4">
            <a:extLst>
              <a:ext uri="{FF2B5EF4-FFF2-40B4-BE49-F238E27FC236}">
                <a16:creationId xmlns:a16="http://schemas.microsoft.com/office/drawing/2014/main" id="{BA3DF7A6-F78E-1589-350C-26B00DE54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205038"/>
            <a:ext cx="8604250" cy="410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8960059D-D44B-5420-B0AB-6FAF826C4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altLang="en-US"/>
              <a:t>                           </a:t>
            </a:r>
            <a:r>
              <a:rPr lang="ru-RU" altLang="en-US" sz="4400" b="1"/>
              <a:t>Треугольник</a:t>
            </a:r>
          </a:p>
          <a:p>
            <a:pPr>
              <a:buFontTx/>
              <a:buNone/>
            </a:pPr>
            <a:r>
              <a:rPr lang="ru-RU" altLang="en-US" sz="2800"/>
              <a:t>На фигуру посмотри </a:t>
            </a:r>
          </a:p>
          <a:p>
            <a:pPr>
              <a:buFontTx/>
              <a:buNone/>
            </a:pPr>
            <a:r>
              <a:rPr lang="ru-RU" altLang="en-US" sz="2800"/>
              <a:t>У нее углов лишь три </a:t>
            </a:r>
          </a:p>
          <a:p>
            <a:pPr>
              <a:buFontTx/>
              <a:buNone/>
            </a:pPr>
            <a:r>
              <a:rPr lang="ru-RU" altLang="en-US" sz="2800"/>
              <a:t>Ты назвать ее готов</a:t>
            </a:r>
          </a:p>
          <a:p>
            <a:pPr>
              <a:buFontTx/>
              <a:buNone/>
            </a:pPr>
            <a:r>
              <a:rPr lang="ru-RU" altLang="en-US" sz="2800"/>
              <a:t>По количеству углов?</a:t>
            </a:r>
          </a:p>
          <a:p>
            <a:pPr>
              <a:buFontTx/>
              <a:buNone/>
            </a:pPr>
            <a:r>
              <a:rPr lang="ru-RU" altLang="en-US" sz="2800"/>
              <a:t>Треугольник это, знай!</a:t>
            </a:r>
          </a:p>
          <a:p>
            <a:pPr>
              <a:buFontTx/>
              <a:buNone/>
            </a:pPr>
            <a:r>
              <a:rPr lang="ru-RU" altLang="en-US" sz="2800"/>
              <a:t>Никогда не забывай!</a:t>
            </a:r>
          </a:p>
        </p:txBody>
      </p:sp>
      <p:pic>
        <p:nvPicPr>
          <p:cNvPr id="10243" name="Picture 5" descr="prism-base-triangle">
            <a:extLst>
              <a:ext uri="{FF2B5EF4-FFF2-40B4-BE49-F238E27FC236}">
                <a16:creationId xmlns:a16="http://schemas.microsoft.com/office/drawing/2014/main" id="{64D33849-5453-D0AB-8FD6-6DFFACB8A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852738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>
            <a:extLst>
              <a:ext uri="{FF2B5EF4-FFF2-40B4-BE49-F238E27FC236}">
                <a16:creationId xmlns:a16="http://schemas.microsoft.com/office/drawing/2014/main" id="{88DB0170-8117-C69A-6CFC-DFED66A83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1267" name="Picture 5" descr="008">
            <a:extLst>
              <a:ext uri="{FF2B5EF4-FFF2-40B4-BE49-F238E27FC236}">
                <a16:creationId xmlns:a16="http://schemas.microsoft.com/office/drawing/2014/main" id="{FD2AC1CB-4A75-606B-E9FE-1282964CE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8280400" cy="468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>
            <a:extLst>
              <a:ext uri="{FF2B5EF4-FFF2-40B4-BE49-F238E27FC236}">
                <a16:creationId xmlns:a16="http://schemas.microsoft.com/office/drawing/2014/main" id="{C73BDF26-0033-FE66-A3A5-D1F77D34A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en-US" sz="2800" b="1"/>
              <a:t>Назовите предметы ,похожие на круг.</a:t>
            </a:r>
          </a:p>
          <a:p>
            <a:pPr algn="ctr">
              <a:buFontTx/>
              <a:buNone/>
            </a:pPr>
            <a:endParaRPr lang="ru-RU" altLang="en-US" sz="2800" b="1"/>
          </a:p>
        </p:txBody>
      </p:sp>
      <p:pic>
        <p:nvPicPr>
          <p:cNvPr id="12291" name="Picture 5" descr="464-0-00584-008-7-2">
            <a:extLst>
              <a:ext uri="{FF2B5EF4-FFF2-40B4-BE49-F238E27FC236}">
                <a16:creationId xmlns:a16="http://schemas.microsoft.com/office/drawing/2014/main" id="{295D5DFE-F7D0-A4BE-8ACF-643C2D9F7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714500"/>
            <a:ext cx="80645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A8285C6-9531-34E0-1813-F9B347F57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928688"/>
            <a:ext cx="8496300" cy="5237162"/>
          </a:xfrm>
        </p:spPr>
        <p:txBody>
          <a:bodyPr/>
          <a:lstStyle/>
          <a:p>
            <a:r>
              <a:rPr lang="ru-RU" altLang="en-US" sz="2800" b="1"/>
              <a:t>Загадки о геометрических фигурах </a:t>
            </a:r>
            <a:br>
              <a:rPr lang="ru-RU" altLang="en-US" sz="2800" b="1"/>
            </a:br>
            <a:r>
              <a:rPr lang="ru-RU" altLang="en-US" sz="1600"/>
              <a:t>Нет углов у меня </a:t>
            </a:r>
            <a:br>
              <a:rPr lang="ru-RU" altLang="en-US" sz="1600"/>
            </a:br>
            <a:r>
              <a:rPr lang="ru-RU" altLang="en-US" sz="1600"/>
              <a:t>И похож на блюдце я, </a:t>
            </a:r>
            <a:br>
              <a:rPr lang="ru-RU" altLang="en-US" sz="1600"/>
            </a:br>
            <a:r>
              <a:rPr lang="ru-RU" altLang="en-US" sz="1600"/>
              <a:t>На тарелку и на крышку, </a:t>
            </a:r>
            <a:br>
              <a:rPr lang="ru-RU" altLang="en-US" sz="1600"/>
            </a:br>
            <a:r>
              <a:rPr lang="ru-RU" altLang="en-US" sz="1600"/>
              <a:t>На кольцо, на колесо. </a:t>
            </a:r>
            <a:br>
              <a:rPr lang="ru-RU" altLang="en-US" sz="1600"/>
            </a:br>
            <a:r>
              <a:rPr lang="ru-RU" altLang="en-US" sz="1600"/>
              <a:t>Кто же я такой, друзья? </a:t>
            </a:r>
            <a:br>
              <a:rPr lang="ru-RU" altLang="en-US" sz="1600"/>
            </a:br>
            <a:r>
              <a:rPr lang="ru-RU" altLang="en-US" sz="1600"/>
              <a:t>Назовите вы меня! </a:t>
            </a:r>
            <a:r>
              <a:rPr lang="ru-RU" altLang="en-US" sz="1600" i="1"/>
              <a:t>Круг.</a:t>
            </a:r>
            <a:br>
              <a:rPr lang="ru-RU" altLang="en-US" sz="1600"/>
            </a:br>
            <a:br>
              <a:rPr lang="ru-RU" altLang="en-US" sz="1600"/>
            </a:br>
            <a:br>
              <a:rPr lang="ru-RU" altLang="en-US" sz="1600"/>
            </a:br>
            <a:r>
              <a:rPr lang="ru-RU" altLang="en-US" sz="1600"/>
              <a:t>Три вершины, </a:t>
            </a:r>
            <a:br>
              <a:rPr lang="ru-RU" altLang="en-US" sz="1600"/>
            </a:br>
            <a:r>
              <a:rPr lang="ru-RU" altLang="en-US" sz="1600"/>
              <a:t>Три угла, </a:t>
            </a:r>
            <a:br>
              <a:rPr lang="ru-RU" altLang="en-US" sz="1600"/>
            </a:br>
            <a:r>
              <a:rPr lang="ru-RU" altLang="en-US" sz="1600"/>
              <a:t>Три сторонки – </a:t>
            </a:r>
            <a:br>
              <a:rPr lang="ru-RU" altLang="en-US" sz="1600"/>
            </a:br>
            <a:r>
              <a:rPr lang="ru-RU" altLang="en-US" sz="1600"/>
              <a:t>Кто же я? </a:t>
            </a:r>
            <a:r>
              <a:rPr lang="ru-RU" altLang="en-US" sz="1600" i="1"/>
              <a:t>Треугольник.</a:t>
            </a:r>
            <a:br>
              <a:rPr lang="ru-RU" altLang="en-US" sz="1600"/>
            </a:br>
            <a:br>
              <a:rPr lang="ru-RU" altLang="en-US" sz="1600"/>
            </a:br>
            <a:br>
              <a:rPr lang="ru-RU" altLang="en-US" sz="1600"/>
            </a:br>
            <a:r>
              <a:rPr lang="ru-RU" altLang="en-US" sz="1600"/>
              <a:t>Все четыре стороны</a:t>
            </a:r>
            <a:br>
              <a:rPr lang="ru-RU" altLang="en-US" sz="1600"/>
            </a:br>
            <a:r>
              <a:rPr lang="ru-RU" altLang="en-US" sz="1600"/>
              <a:t>Одинаковой длины.</a:t>
            </a:r>
            <a:br>
              <a:rPr lang="ru-RU" altLang="en-US" sz="1600"/>
            </a:br>
            <a:r>
              <a:rPr lang="ru-RU" altLang="en-US" sz="1600"/>
              <a:t>Вам его представить рад,</a:t>
            </a:r>
            <a:br>
              <a:rPr lang="ru-RU" altLang="en-US" sz="1600"/>
            </a:br>
            <a:r>
              <a:rPr lang="ru-RU" altLang="en-US" sz="1600"/>
              <a:t>А зовут его (квадрат). </a:t>
            </a:r>
            <a:br>
              <a:rPr lang="ru-RU" altLang="en-US" sz="1600"/>
            </a:br>
            <a:endParaRPr lang="ru-RU" altLang="en-US" sz="1600"/>
          </a:p>
        </p:txBody>
      </p:sp>
      <p:pic>
        <p:nvPicPr>
          <p:cNvPr id="13315" name="Picture 4">
            <a:extLst>
              <a:ext uri="{FF2B5EF4-FFF2-40B4-BE49-F238E27FC236}">
                <a16:creationId xmlns:a16="http://schemas.microsoft.com/office/drawing/2014/main" id="{B374258C-E62F-4840-D95B-E65B849936E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7238" y="4033838"/>
            <a:ext cx="9525" cy="9525"/>
          </a:xfrm>
          <a:noFill/>
        </p:spPr>
      </p:pic>
      <p:pic>
        <p:nvPicPr>
          <p:cNvPr id="13316" name="Picture 5">
            <a:extLst>
              <a:ext uri="{FF2B5EF4-FFF2-40B4-BE49-F238E27FC236}">
                <a16:creationId xmlns:a16="http://schemas.microsoft.com/office/drawing/2014/main" id="{26499663-A49C-891A-454A-6A304A62D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211638" y="3436938"/>
            <a:ext cx="3556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>
            <a:extLst>
              <a:ext uri="{FF2B5EF4-FFF2-40B4-BE49-F238E27FC236}">
                <a16:creationId xmlns:a16="http://schemas.microsoft.com/office/drawing/2014/main" id="{22AD580A-C07C-9A6C-BC25-FFE665BFA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7413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8" descr="%D0%9A%D0%B0%D1%80%D1%82%D0%B8%D0%BD%D0%BA%D0%B0_%D0%BA%D1%80%D1%83%D0%B3_%D0%97%D0%BD%D0%B0%D0%BA_%D0%B1%D0%B5%D0%B7%D0%BE%D0%BF%D0%B0%D1%81%D0%BD%D0%BE%D1%81%D1%82%D0%B8_%D0%96%D1%91%D0%BB%D1%82%D1%8B%D0%B9_%D0%BA%D1%80%D1%83%D0%B3">
            <a:extLst>
              <a:ext uri="{FF2B5EF4-FFF2-40B4-BE49-F238E27FC236}">
                <a16:creationId xmlns:a16="http://schemas.microsoft.com/office/drawing/2014/main" id="{C135F0B3-489F-37E3-3960-96FCF67E8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2571750"/>
            <a:ext cx="15843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0" descr="993109_html_m57940f42">
            <a:extLst>
              <a:ext uri="{FF2B5EF4-FFF2-40B4-BE49-F238E27FC236}">
                <a16:creationId xmlns:a16="http://schemas.microsoft.com/office/drawing/2014/main" id="{22A2B572-A517-5824-9941-6DE8F1E1F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205038"/>
            <a:ext cx="158432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2" descr="i?id=40f326dc8056d792457e4b54f9e04947&amp;n=33&amp;h=215&amp;w=215">
            <a:extLst>
              <a:ext uri="{FF2B5EF4-FFF2-40B4-BE49-F238E27FC236}">
                <a16:creationId xmlns:a16="http://schemas.microsoft.com/office/drawing/2014/main" id="{F39C99EE-515B-514E-BB2C-6E5A8D52F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3714750"/>
            <a:ext cx="18002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12C3927-4FFD-0F71-1B7F-06087CE2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720725"/>
          </a:xfrm>
        </p:spPr>
        <p:txBody>
          <a:bodyPr/>
          <a:lstStyle/>
          <a:p>
            <a:r>
              <a:rPr lang="ru-RU" altLang="en-US" sz="2800" i="1"/>
              <a:t>Сказка «Домик для Круга, Треугольника и Квадрата».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3DB137C-31A6-9E02-65C7-DBFC1842A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en-US" sz="2000" i="1"/>
              <a:t>      Жили-были Круг, Треугольник и Квадрат. Они часто спорили, кто из них важнее. «Без меня, - говорил Круг, - ни одна машина не поедет: колеса-то - круглые!». «А из меня, - не отставал Квадрат – столы и стулья делают». «А я, а я, – вторил им Треугольник, – похож на шляпку гриба!» Спорили они, спорили, пока не наступила осень. Холодно стало Кругу, Треугольнику и Квадрату, и решили они построить себе домики. Круг построил круглый домик, но дом его всё время укатывался. У Квадрата дом был квадратный и без крыши. Когда шел дождь, Квадрату становилось в доме очень холодно и мокро. Треугольник построил себе треугольный дом, но никак не мог в него войти – дверей-то не было. Помучились-помучились Круг, Треугольник и Квадрат и решили построить один большой общий дом. Из квадрата сделали стены домика и дверь, из треугольника - крышу, а из круга – окошки. Весело зажили друзья в таком прочном домике. Тебе понравилась сказка? Тогда возьми карандаш и попробуй нарисовать их домик! </a:t>
            </a:r>
            <a:r>
              <a:rPr lang="ru-RU" altLang="en-US" sz="2000"/>
              <a:t> </a:t>
            </a: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mf6354">
            <a:extLst>
              <a:ext uri="{FF2B5EF4-FFF2-40B4-BE49-F238E27FC236}">
                <a16:creationId xmlns:a16="http://schemas.microsoft.com/office/drawing/2014/main" id="{E5BA7488-2D59-339B-A9B5-B2C35BE7EE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412875"/>
            <a:ext cx="6264275" cy="4897438"/>
          </a:xfrm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>
            <a:extLst>
              <a:ext uri="{FF2B5EF4-FFF2-40B4-BE49-F238E27FC236}">
                <a16:creationId xmlns:a16="http://schemas.microsoft.com/office/drawing/2014/main" id="{2B06622B-091F-AEA4-9DF0-F37CFC71A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en-US" sz="2400" b="1"/>
              <a:t>Из каких геометрических фигур состоят эти предметы?</a:t>
            </a:r>
          </a:p>
        </p:txBody>
      </p:sp>
      <p:pic>
        <p:nvPicPr>
          <p:cNvPr id="16387" name="Picture 6" descr="mini_1">
            <a:extLst>
              <a:ext uri="{FF2B5EF4-FFF2-40B4-BE49-F238E27FC236}">
                <a16:creationId xmlns:a16="http://schemas.microsoft.com/office/drawing/2014/main" id="{4FF3B4EF-560B-196D-C83F-7B344364E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773238"/>
            <a:ext cx="6769100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2A2BEADA-0045-B682-E0D9-5B92ABA53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71625"/>
            <a:ext cx="7772400" cy="4524375"/>
          </a:xfrm>
        </p:spPr>
        <p:txBody>
          <a:bodyPr/>
          <a:lstStyle/>
          <a:p>
            <a:pPr algn="ctr">
              <a:buFontTx/>
              <a:buNone/>
            </a:pPr>
            <a:endParaRPr lang="ru-RU" altLang="en-US" sz="5400" b="1"/>
          </a:p>
          <a:p>
            <a:pPr algn="ctr">
              <a:buFontTx/>
              <a:buNone/>
            </a:pPr>
            <a:r>
              <a:rPr lang="ru-RU" altLang="en-US" sz="5400" b="1">
                <a:solidFill>
                  <a:srgbClr val="002060"/>
                </a:solidFill>
              </a:rPr>
              <a:t>Благодарю за внимание!</a:t>
            </a: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theme/theme1.xml><?xml version="1.0" encoding="utf-8"?>
<a:theme xmlns:a="http://schemas.openxmlformats.org/drawingml/2006/main" name="clouds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17</Template>
  <TotalTime>1484</TotalTime>
  <Words>329</Words>
  <Application>Microsoft Office PowerPoint</Application>
  <PresentationFormat>Экран (4:3)</PresentationFormat>
  <Paragraphs>34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clouds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Загадки о геометрических фигурах  Нет углов у меня  И похож на блюдце я,  На тарелку и на крышку,  На кольцо, на колесо.  Кто же я такой, друзья?  Назовите вы меня! Круг.   Три вершины,  Три угла,  Три сторонки –  Кто же я? Треугольник.   Все четыре стороны Одинаковой длины. Вам его представить рад, А зовут его (квадрат).  </vt:lpstr>
      <vt:lpstr>Сказка «Домик для Круга, Треугольника и Квадрата».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????? ????????????</cp:lastModifiedBy>
  <cp:revision>52</cp:revision>
  <dcterms:created xsi:type="dcterms:W3CDTF">2011-09-12T15:52:53Z</dcterms:created>
  <dcterms:modified xsi:type="dcterms:W3CDTF">2025-10-16T11:06:18Z</dcterms:modified>
</cp:coreProperties>
</file>