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64" r:id="rId5"/>
    <p:sldId id="276" r:id="rId6"/>
    <p:sldId id="270" r:id="rId7"/>
    <p:sldId id="273" r:id="rId8"/>
    <p:sldId id="269" r:id="rId9"/>
    <p:sldId id="271" r:id="rId10"/>
    <p:sldId id="272" r:id="rId11"/>
    <p:sldId id="274" r:id="rId12"/>
    <p:sldId id="277" r:id="rId13"/>
    <p:sldId id="278" r:id="rId14"/>
    <p:sldId id="279" r:id="rId15"/>
    <p:sldId id="280" r:id="rId16"/>
    <p:sldId id="281" r:id="rId17"/>
    <p:sldId id="283" r:id="rId18"/>
    <p:sldId id="282" r:id="rId19"/>
    <p:sldId id="287" r:id="rId20"/>
    <p:sldId id="285" r:id="rId21"/>
    <p:sldId id="284" r:id="rId22"/>
    <p:sldId id="288" r:id="rId23"/>
    <p:sldId id="286" r:id="rId24"/>
    <p:sldId id="290" r:id="rId25"/>
    <p:sldId id="289" r:id="rId26"/>
    <p:sldId id="292" r:id="rId27"/>
    <p:sldId id="291" r:id="rId28"/>
    <p:sldId id="293" r:id="rId29"/>
    <p:sldId id="265" r:id="rId30"/>
    <p:sldId id="266" r:id="rId31"/>
    <p:sldId id="267" r:id="rId32"/>
    <p:sldId id="268" r:id="rId33"/>
    <p:sldId id="261" r:id="rId34"/>
  </p:sldIdLst>
  <p:sldSz cx="9144000" cy="6858000" type="screen4x3"/>
  <p:notesSz cx="6858000" cy="9144000"/>
  <p:custDataLst>
    <p:tags r:id="rId35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960" y="2130425"/>
            <a:ext cx="4748064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496" y="3886200"/>
            <a:ext cx="391017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9D04-1EC8-4BFF-8395-DF07EA17D9B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37FA1-EE06-4A51-84DD-2B6D0CC8978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 userDrawn="1"/>
        </p:nvSpPr>
        <p:spPr>
          <a:xfrm>
            <a:off x="5937418" y="6488668"/>
            <a:ext cx="3206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1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http://presentation-creation.ru/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3949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9D04-1EC8-4BFF-8395-DF07EA17D9B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37FA1-EE06-4A51-84DD-2B6D0CC89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355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9D04-1EC8-4BFF-8395-DF07EA17D9B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37FA1-EE06-4A51-84DD-2B6D0CC89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592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9D04-1EC8-4BFF-8395-DF07EA17D9B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37FA1-EE06-4A51-84DD-2B6D0CC89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0128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9D04-1EC8-4BFF-8395-DF07EA17D9B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37FA1-EE06-4A51-84DD-2B6D0CC89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75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9D04-1EC8-4BFF-8395-DF07EA17D9B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37FA1-EE06-4A51-84DD-2B6D0CC89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709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9D04-1EC8-4BFF-8395-DF07EA17D9B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37FA1-EE06-4A51-84DD-2B6D0CC89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932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9D04-1EC8-4BFF-8395-DF07EA17D9B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37FA1-EE06-4A51-84DD-2B6D0CC89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45089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9D04-1EC8-4BFF-8395-DF07EA17D9B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37FA1-EE06-4A51-84DD-2B6D0CC89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22274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9D04-1EC8-4BFF-8395-DF07EA17D9B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37FA1-EE06-4A51-84DD-2B6D0CC89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17984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79D04-1EC8-4BFF-8395-DF07EA17D9B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D37FA1-EE06-4A51-84DD-2B6D0CC89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0865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579D04-1EC8-4BFF-8395-DF07EA17D9BC}" type="datetimeFigureOut">
              <a:rPr lang="ru-RU" smtClean="0"/>
              <a:t>28.02.2025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37FA1-EE06-4A51-84DD-2B6D0CC897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0328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960" y="1484785"/>
            <a:ext cx="4892080" cy="2115666"/>
          </a:xfrm>
        </p:spPr>
        <p:txBody>
          <a:bodyPr>
            <a:normAutofit/>
          </a:bodyPr>
          <a:lstStyle/>
          <a:p>
            <a:r>
              <a:rPr lang="ru-RU" dirty="0">
                <a:latin typeface="Monotype Corsiva" panose="03010101010201010101" pitchFamily="66" charset="0"/>
              </a:rPr>
              <a:t>Рыночные отношения в экономике</a:t>
            </a:r>
          </a:p>
        </p:txBody>
      </p:sp>
    </p:spTree>
    <p:extLst>
      <p:ext uri="{BB962C8B-B14F-4D97-AF65-F5344CB8AC3E}">
        <p14:creationId xmlns:p14="http://schemas.microsoft.com/office/powerpoint/2010/main" val="33912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460432" cy="836712"/>
          </a:xfrm>
        </p:spPr>
        <p:txBody>
          <a:bodyPr>
            <a:noAutofit/>
          </a:bodyPr>
          <a:lstStyle/>
          <a:p>
            <a:r>
              <a:rPr lang="ru-RU" sz="6600" dirty="0" smtClean="0">
                <a:latin typeface="Monotype Corsiva" panose="03010101010201010101" pitchFamily="66" charset="0"/>
              </a:rPr>
              <a:t>План:</a:t>
            </a:r>
            <a:endParaRPr lang="ru-RU" sz="66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80728"/>
            <a:ext cx="8064896" cy="5877272"/>
          </a:xfrm>
        </p:spPr>
        <p:txBody>
          <a:bodyPr>
            <a:normAutofit/>
          </a:bodyPr>
          <a:lstStyle/>
          <a:p>
            <a:pPr>
              <a:lnSpc>
                <a:spcPct val="250000"/>
              </a:lnSpc>
            </a:pPr>
            <a:r>
              <a:rPr lang="ru-RU" sz="4000" dirty="0" smtClean="0"/>
              <a:t>Рынок в жизни общества;</a:t>
            </a:r>
          </a:p>
          <a:p>
            <a:pPr>
              <a:lnSpc>
                <a:spcPct val="250000"/>
              </a:lnSpc>
            </a:pPr>
            <a:r>
              <a:rPr lang="ru-RU" sz="4000" dirty="0" smtClean="0"/>
              <a:t>Законы спроса и предложения;</a:t>
            </a:r>
          </a:p>
          <a:p>
            <a:pPr>
              <a:lnSpc>
                <a:spcPct val="250000"/>
              </a:lnSpc>
            </a:pPr>
            <a:r>
              <a:rPr lang="ru-RU" sz="4000" dirty="0" smtClean="0"/>
              <a:t>Конкуренция и монополия;</a:t>
            </a:r>
          </a:p>
        </p:txBody>
      </p:sp>
    </p:spTree>
    <p:extLst>
      <p:ext uri="{BB962C8B-B14F-4D97-AF65-F5344CB8AC3E}">
        <p14:creationId xmlns:p14="http://schemas.microsoft.com/office/powerpoint/2010/main" val="216590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460432" cy="836712"/>
          </a:xfrm>
        </p:spPr>
        <p:txBody>
          <a:bodyPr>
            <a:noAutofit/>
          </a:bodyPr>
          <a:lstStyle/>
          <a:p>
            <a:r>
              <a:rPr lang="ru-RU" sz="6600" dirty="0" smtClean="0">
                <a:latin typeface="Monotype Corsiva" panose="03010101010201010101" pitchFamily="66" charset="0"/>
              </a:rPr>
              <a:t>Рынок в жизни общества</a:t>
            </a:r>
            <a:endParaRPr lang="ru-RU" sz="66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276872"/>
            <a:ext cx="8064896" cy="45811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>
                <a:latin typeface="Monotype Corsiva" panose="03010101010201010101" pitchFamily="66" charset="0"/>
              </a:rPr>
              <a:t>Условия возникновения рынка:</a:t>
            </a:r>
          </a:p>
          <a:p>
            <a:r>
              <a:rPr lang="ru-RU" dirty="0" smtClean="0"/>
              <a:t>Общественное разделение труда, ведущее к появления товарного производства;</a:t>
            </a:r>
          </a:p>
          <a:p>
            <a:r>
              <a:rPr lang="ru-RU" dirty="0" smtClean="0"/>
              <a:t>Множественность обособленных товаропроизводителей-собственников, обусловливающих колебание спроса, предложения, цен;</a:t>
            </a:r>
          </a:p>
          <a:p>
            <a:r>
              <a:rPr lang="ru-RU" dirty="0" smtClean="0"/>
              <a:t>Регулярность обмена;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764704"/>
            <a:ext cx="8064896" cy="1368152"/>
          </a:xfrm>
          <a:prstGeom prst="rect">
            <a:avLst/>
          </a:prstGeom>
          <a:solidFill>
            <a:schemeClr val="accent6">
              <a:lumMod val="20000"/>
              <a:lumOff val="80000"/>
              <a:alpha val="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Рынок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600" dirty="0" smtClean="0">
                <a:solidFill>
                  <a:schemeClr val="tx1"/>
                </a:solidFill>
              </a:rPr>
              <a:t>– это экономические отношения по купле-продаже товаров и услуг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355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460432" cy="836712"/>
          </a:xfrm>
        </p:spPr>
        <p:txBody>
          <a:bodyPr>
            <a:noAutofit/>
          </a:bodyPr>
          <a:lstStyle/>
          <a:p>
            <a:r>
              <a:rPr lang="ru-RU" sz="6600" dirty="0" smtClean="0">
                <a:latin typeface="Monotype Corsiva" panose="03010101010201010101" pitchFamily="66" charset="0"/>
              </a:rPr>
              <a:t>Рынок в жизни общества</a:t>
            </a:r>
            <a:endParaRPr lang="ru-RU" sz="6600" dirty="0"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764704"/>
            <a:ext cx="8424936" cy="2952328"/>
          </a:xfrm>
          <a:prstGeom prst="rect">
            <a:avLst/>
          </a:prstGeom>
          <a:solidFill>
            <a:schemeClr val="accent6">
              <a:lumMod val="20000"/>
              <a:lumOff val="80000"/>
              <a:alpha val="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Рыночная экономика 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600" dirty="0" smtClean="0">
                <a:solidFill>
                  <a:schemeClr val="tx1"/>
                </a:solidFill>
              </a:rPr>
              <a:t>– система, основанная на частной собственности, свободе выбора и конкуренции, опирающаяся на личные интересы и ограничивающая роль правительства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Компьютер\Desktop\img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789040"/>
            <a:ext cx="3952131" cy="296409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Компьютер\Desktop\e9a8abee62184e849f18635782c9de37-scal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789040"/>
            <a:ext cx="4445604" cy="296409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51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460432" cy="836712"/>
          </a:xfrm>
        </p:spPr>
        <p:txBody>
          <a:bodyPr>
            <a:noAutofit/>
          </a:bodyPr>
          <a:lstStyle/>
          <a:p>
            <a:r>
              <a:rPr lang="ru-RU" sz="6600" dirty="0" smtClean="0">
                <a:latin typeface="Monotype Corsiva" panose="03010101010201010101" pitchFamily="66" charset="0"/>
              </a:rPr>
              <a:t>Рынок в жизни общества</a:t>
            </a:r>
            <a:endParaRPr lang="ru-RU" sz="66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7920880" cy="594928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>
                <a:latin typeface="Monotype Corsiva" panose="03010101010201010101" pitchFamily="66" charset="0"/>
              </a:rPr>
              <a:t>Виды рынков: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По уровню:</a:t>
            </a:r>
          </a:p>
          <a:p>
            <a:r>
              <a:rPr lang="ru-RU" dirty="0" smtClean="0"/>
              <a:t>Мировой</a:t>
            </a:r>
          </a:p>
          <a:p>
            <a:r>
              <a:rPr lang="ru-RU" dirty="0" smtClean="0"/>
              <a:t>Национальный</a:t>
            </a:r>
          </a:p>
          <a:p>
            <a:r>
              <a:rPr lang="ru-RU" dirty="0" smtClean="0"/>
              <a:t>Региональный</a:t>
            </a:r>
          </a:p>
          <a:p>
            <a:r>
              <a:rPr lang="ru-RU" dirty="0" smtClean="0"/>
              <a:t>Местный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По объекту купли-продажи:</a:t>
            </a:r>
          </a:p>
          <a:p>
            <a:r>
              <a:rPr lang="ru-RU" dirty="0" smtClean="0"/>
              <a:t>Рынок товаров</a:t>
            </a:r>
          </a:p>
          <a:p>
            <a:r>
              <a:rPr lang="ru-RU" dirty="0" smtClean="0"/>
              <a:t>Рынок услуг</a:t>
            </a:r>
            <a:endParaRPr lang="ru-RU" dirty="0"/>
          </a:p>
        </p:txBody>
      </p:sp>
      <p:pic>
        <p:nvPicPr>
          <p:cNvPr id="1026" name="Picture 2" descr="C:\Users\Компьютер\Desktop\cloud-upload-icon-line-connection-of-circuit-board_1379-89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438" y="1484783"/>
            <a:ext cx="5275418" cy="296646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Компьютер\Desktop\razgovor_na_ravny_x._vy_bor_professi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3883062"/>
            <a:ext cx="4447207" cy="297493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733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002" y="0"/>
            <a:ext cx="8535441" cy="980728"/>
          </a:xfrm>
        </p:spPr>
        <p:txBody>
          <a:bodyPr>
            <a:noAutofit/>
          </a:bodyPr>
          <a:lstStyle/>
          <a:p>
            <a:r>
              <a:rPr lang="ru-RU" sz="6000" dirty="0" smtClean="0">
                <a:latin typeface="Monotype Corsiva" panose="03010101010201010101" pitchFamily="66" charset="0"/>
              </a:rPr>
              <a:t>Конкуренция и монополия</a:t>
            </a:r>
            <a:endParaRPr lang="ru-RU" sz="60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3068960"/>
            <a:ext cx="8208912" cy="35283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>
                <a:latin typeface="Monotype Corsiva" panose="03010101010201010101" pitchFamily="66" charset="0"/>
              </a:rPr>
              <a:t>Типы конкуренций:</a:t>
            </a:r>
          </a:p>
          <a:p>
            <a:r>
              <a:rPr lang="ru-RU" sz="36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Совершенная</a:t>
            </a:r>
            <a:r>
              <a:rPr lang="ru-RU" sz="2800" dirty="0" smtClean="0"/>
              <a:t> (полная экономическая свобода, множественность участников, открытая информация);</a:t>
            </a:r>
          </a:p>
          <a:p>
            <a:r>
              <a:rPr lang="ru-RU" sz="36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Несовершенная</a:t>
            </a:r>
            <a:r>
              <a:rPr lang="ru-RU" sz="2800" dirty="0" smtClean="0"/>
              <a:t> (монополия, олигополия, монопсония, монополистическая конкуренция);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30349" y="764704"/>
            <a:ext cx="8136904" cy="21602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Конкуренция </a:t>
            </a:r>
            <a:r>
              <a:rPr lang="ru-RU" sz="3200" dirty="0" smtClean="0">
                <a:solidFill>
                  <a:schemeClr val="tx1"/>
                </a:solidFill>
              </a:rPr>
              <a:t>– это соперничество между производителями</a:t>
            </a:r>
            <a:r>
              <a:rPr lang="en-US" sz="3200" dirty="0" smtClean="0">
                <a:solidFill>
                  <a:schemeClr val="tx1"/>
                </a:solidFill>
              </a:rPr>
              <a:t>/</a:t>
            </a:r>
            <a:r>
              <a:rPr lang="ru-RU" sz="3200" dirty="0" smtClean="0">
                <a:solidFill>
                  <a:schemeClr val="tx1"/>
                </a:solidFill>
              </a:rPr>
              <a:t>продавцами за клиентов, за их деньги и время, наилучшие условия для продажи своих товаров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707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002" y="0"/>
            <a:ext cx="8535441" cy="980728"/>
          </a:xfrm>
        </p:spPr>
        <p:txBody>
          <a:bodyPr>
            <a:noAutofit/>
          </a:bodyPr>
          <a:lstStyle/>
          <a:p>
            <a:r>
              <a:rPr lang="ru-RU" sz="6000" dirty="0" smtClean="0">
                <a:latin typeface="Monotype Corsiva" panose="03010101010201010101" pitchFamily="66" charset="0"/>
              </a:rPr>
              <a:t>Конкуренция и монополия</a:t>
            </a:r>
            <a:endParaRPr lang="ru-RU" sz="60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96752"/>
            <a:ext cx="8280920" cy="54726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Чистая (совершенная) конкуренция </a:t>
            </a:r>
            <a:r>
              <a:rPr lang="ru-RU" sz="3600" dirty="0" smtClean="0">
                <a:latin typeface="Monotype Corsiva" panose="03010101010201010101" pitchFamily="66" charset="0"/>
              </a:rPr>
              <a:t>– </a:t>
            </a:r>
            <a:r>
              <a:rPr lang="ru-RU" dirty="0" smtClean="0"/>
              <a:t>рынок, на котором работает множество крупных и мелких предприятий и продавцов</a:t>
            </a:r>
          </a:p>
          <a:p>
            <a:pPr marL="0" indent="0">
              <a:buNone/>
            </a:pPr>
            <a:endParaRPr lang="ru-RU" sz="2400" dirty="0"/>
          </a:p>
          <a:p>
            <a:r>
              <a:rPr lang="ru-RU" sz="3600" dirty="0" smtClean="0"/>
              <a:t>Цены формируются на основе спроса и предложения;</a:t>
            </a:r>
          </a:p>
          <a:p>
            <a:r>
              <a:rPr lang="ru-RU" sz="3600" dirty="0" smtClean="0"/>
              <a:t>Все располагают равным объемом информации;</a:t>
            </a:r>
          </a:p>
          <a:p>
            <a:r>
              <a:rPr lang="ru-RU" sz="3600" dirty="0" smtClean="0"/>
              <a:t>Входные барьеры отсутствуют, либо минимальны;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254983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002" y="0"/>
            <a:ext cx="8535441" cy="980728"/>
          </a:xfrm>
        </p:spPr>
        <p:txBody>
          <a:bodyPr>
            <a:noAutofit/>
          </a:bodyPr>
          <a:lstStyle/>
          <a:p>
            <a:r>
              <a:rPr lang="ru-RU" sz="6000" dirty="0" smtClean="0">
                <a:latin typeface="Monotype Corsiva" panose="03010101010201010101" pitchFamily="66" charset="0"/>
              </a:rPr>
              <a:t>Конкуренция и монополия</a:t>
            </a:r>
            <a:endParaRPr lang="ru-RU" sz="60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96752"/>
            <a:ext cx="8064896" cy="5400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Монополия</a:t>
            </a:r>
            <a:r>
              <a:rPr lang="ru-RU" sz="4000" dirty="0" smtClean="0">
                <a:latin typeface="Monotype Corsiva" panose="03010101010201010101" pitchFamily="66" charset="0"/>
              </a:rPr>
              <a:t> – </a:t>
            </a:r>
            <a:r>
              <a:rPr lang="ru-RU" sz="3600" dirty="0" smtClean="0"/>
              <a:t>рынок, на котором есть только один продавец</a:t>
            </a:r>
          </a:p>
          <a:p>
            <a:pPr>
              <a:lnSpc>
                <a:spcPct val="150000"/>
              </a:lnSpc>
            </a:pPr>
            <a:r>
              <a:rPr lang="ru-RU" sz="3600" dirty="0" smtClean="0"/>
              <a:t>Высокие входные барьеры;</a:t>
            </a:r>
          </a:p>
          <a:p>
            <a:pPr>
              <a:lnSpc>
                <a:spcPct val="150000"/>
              </a:lnSpc>
            </a:pPr>
            <a:r>
              <a:rPr lang="ru-RU" sz="3600" dirty="0" smtClean="0"/>
              <a:t>Отсутствие конкуренции;</a:t>
            </a:r>
          </a:p>
          <a:p>
            <a:pPr>
              <a:lnSpc>
                <a:spcPct val="150000"/>
              </a:lnSpc>
            </a:pPr>
            <a:r>
              <a:rPr lang="ru-RU" sz="3600" dirty="0" smtClean="0"/>
              <a:t>Нет (или сильно ограничен) выбор товаров и услуг;</a:t>
            </a:r>
          </a:p>
        </p:txBody>
      </p:sp>
    </p:spTree>
    <p:extLst>
      <p:ext uri="{BB962C8B-B14F-4D97-AF65-F5344CB8AC3E}">
        <p14:creationId xmlns:p14="http://schemas.microsoft.com/office/powerpoint/2010/main" val="2038509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002" y="0"/>
            <a:ext cx="8535441" cy="980728"/>
          </a:xfrm>
        </p:spPr>
        <p:txBody>
          <a:bodyPr>
            <a:noAutofit/>
          </a:bodyPr>
          <a:lstStyle/>
          <a:p>
            <a:r>
              <a:rPr lang="ru-RU" sz="6000" dirty="0" smtClean="0">
                <a:latin typeface="Monotype Corsiva" panose="03010101010201010101" pitchFamily="66" charset="0"/>
              </a:rPr>
              <a:t>Конкуренция и монополия</a:t>
            </a:r>
            <a:endParaRPr lang="ru-RU" sz="60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31876"/>
            <a:ext cx="8064896" cy="5400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Монопсония</a:t>
            </a:r>
            <a:r>
              <a:rPr lang="ru-RU" sz="4000" dirty="0" smtClean="0">
                <a:latin typeface="Monotype Corsiva" panose="03010101010201010101" pitchFamily="66" charset="0"/>
              </a:rPr>
              <a:t> – </a:t>
            </a:r>
            <a:r>
              <a:rPr lang="ru-RU" sz="3600" dirty="0" smtClean="0"/>
              <a:t>вид монополии, когда монополистом является покупатель, а не продавец</a:t>
            </a:r>
          </a:p>
          <a:p>
            <a:pPr>
              <a:lnSpc>
                <a:spcPct val="150000"/>
              </a:lnSpc>
            </a:pPr>
            <a:r>
              <a:rPr lang="ru-RU" sz="3600" dirty="0" smtClean="0"/>
              <a:t>Один покупатель, много продавцов;</a:t>
            </a:r>
          </a:p>
        </p:txBody>
      </p:sp>
      <p:pic>
        <p:nvPicPr>
          <p:cNvPr id="1026" name="Picture 2" descr="C:\Users\Компьютер\Desktop\dominance-e1459275278790-1024x102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832176"/>
            <a:ext cx="3040088" cy="304008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Компьютер\Desktop\m1000x100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3832176"/>
            <a:ext cx="2924944" cy="2924944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7004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002" y="0"/>
            <a:ext cx="8535441" cy="980728"/>
          </a:xfrm>
        </p:spPr>
        <p:txBody>
          <a:bodyPr>
            <a:noAutofit/>
          </a:bodyPr>
          <a:lstStyle/>
          <a:p>
            <a:r>
              <a:rPr lang="ru-RU" sz="6000" dirty="0" smtClean="0">
                <a:latin typeface="Monotype Corsiva" panose="03010101010201010101" pitchFamily="66" charset="0"/>
              </a:rPr>
              <a:t>Конкуренция и монополия</a:t>
            </a:r>
            <a:endParaRPr lang="ru-RU" sz="60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31876"/>
            <a:ext cx="8064896" cy="5400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Олигополия</a:t>
            </a:r>
            <a:r>
              <a:rPr lang="ru-RU" sz="4000" dirty="0" smtClean="0">
                <a:latin typeface="Monotype Corsiva" panose="03010101010201010101" pitchFamily="66" charset="0"/>
              </a:rPr>
              <a:t> – </a:t>
            </a:r>
            <a:r>
              <a:rPr lang="ru-RU" sz="3600" dirty="0" smtClean="0"/>
              <a:t>рынок, на котором доминирует несколько крупных продавцов (2-9 продавцов)</a:t>
            </a:r>
          </a:p>
          <a:p>
            <a:r>
              <a:rPr lang="ru-RU" sz="3600" dirty="0" smtClean="0"/>
              <a:t>Соперничество конкурентов;</a:t>
            </a:r>
          </a:p>
          <a:p>
            <a:r>
              <a:rPr lang="ru-RU" sz="3600" dirty="0" smtClean="0"/>
              <a:t>Высокие барьеры для входа;</a:t>
            </a:r>
          </a:p>
        </p:txBody>
      </p:sp>
      <p:pic>
        <p:nvPicPr>
          <p:cNvPr id="2050" name="Picture 2" descr="C:\Users\Компьютер\Desktop\depositphotos_63922185-stock-photo-tug-of-war-between-tw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4249910"/>
            <a:ext cx="4314406" cy="239548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Компьютер\Desktop\odDQzcMe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943" y="4365103"/>
            <a:ext cx="3159609" cy="229825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146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002" y="0"/>
            <a:ext cx="8535441" cy="980728"/>
          </a:xfrm>
        </p:spPr>
        <p:txBody>
          <a:bodyPr>
            <a:noAutofit/>
          </a:bodyPr>
          <a:lstStyle/>
          <a:p>
            <a:r>
              <a:rPr lang="ru-RU" sz="6000" dirty="0" smtClean="0">
                <a:latin typeface="Monotype Corsiva" panose="03010101010201010101" pitchFamily="66" charset="0"/>
              </a:rPr>
              <a:t>Конкуренция и монополия</a:t>
            </a:r>
            <a:endParaRPr lang="ru-RU" sz="60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131876"/>
            <a:ext cx="8064896" cy="5400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Монополистическая конкуренция </a:t>
            </a:r>
          </a:p>
          <a:p>
            <a:r>
              <a:rPr lang="ru-RU" sz="3600" dirty="0" smtClean="0"/>
              <a:t>Много продавцов, предлагающих схожие, но не одинаковые товары;</a:t>
            </a:r>
          </a:p>
          <a:p>
            <a:r>
              <a:rPr lang="ru-RU" sz="3600" dirty="0" smtClean="0"/>
              <a:t>Барьеры для входа на рынок невысоки;</a:t>
            </a:r>
          </a:p>
        </p:txBody>
      </p:sp>
      <p:pic>
        <p:nvPicPr>
          <p:cNvPr id="2050" name="Picture 2" descr="C:\Users\Компьютер\Desktop\depositphotos_63922185-stock-photo-tug-of-war-between-tw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4249910"/>
            <a:ext cx="4314406" cy="2395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Компьютер\Desktop\odDQzcMe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9943" y="4365103"/>
            <a:ext cx="3159609" cy="2298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954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460432" cy="836712"/>
          </a:xfrm>
        </p:spPr>
        <p:txBody>
          <a:bodyPr>
            <a:noAutofit/>
          </a:bodyPr>
          <a:lstStyle/>
          <a:p>
            <a:r>
              <a:rPr lang="ru-RU" sz="6600" dirty="0" smtClean="0">
                <a:latin typeface="Monotype Corsiva" panose="03010101010201010101" pitchFamily="66" charset="0"/>
              </a:rPr>
              <a:t>Рынок в жизни общества</a:t>
            </a:r>
            <a:endParaRPr lang="ru-RU" sz="66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7992888" cy="59603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>
                <a:latin typeface="Monotype Corsiva" panose="03010101010201010101" pitchFamily="66" charset="0"/>
              </a:rPr>
              <a:t>Функции рынка: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Посредническая</a:t>
            </a:r>
            <a:r>
              <a:rPr lang="ru-RU" sz="3600" dirty="0" smtClean="0">
                <a:latin typeface="Monotype Corsiva" panose="03010101010201010101" pitchFamily="66" charset="0"/>
              </a:rPr>
              <a:t> – </a:t>
            </a:r>
            <a:r>
              <a:rPr lang="ru-RU" dirty="0" smtClean="0"/>
              <a:t>рынок выступает как посредник между продавцом и покупателем;</a:t>
            </a:r>
          </a:p>
          <a:p>
            <a:pPr marL="0" indent="0">
              <a:buNone/>
            </a:pPr>
            <a:r>
              <a:rPr lang="ru-RU" sz="3600" dirty="0" err="1" smtClean="0">
                <a:solidFill>
                  <a:srgbClr val="C00000"/>
                </a:solidFill>
                <a:latin typeface="Monotype Corsiva" panose="03010101010201010101" pitchFamily="66" charset="0"/>
              </a:rPr>
              <a:t>Ценообразующая</a:t>
            </a:r>
            <a:r>
              <a:rPr lang="ru-RU" dirty="0" smtClean="0"/>
              <a:t> – соотношение спроса и предложения определяет конечную цену;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Регулирующая</a:t>
            </a:r>
            <a:r>
              <a:rPr lang="ru-RU" dirty="0" smtClean="0"/>
              <a:t> – рынок определяет, как и для кого производить, регулирует хозяйственную (производственную деятельность);</a:t>
            </a:r>
          </a:p>
        </p:txBody>
      </p:sp>
    </p:spTree>
    <p:extLst>
      <p:ext uri="{BB962C8B-B14F-4D97-AF65-F5344CB8AC3E}">
        <p14:creationId xmlns:p14="http://schemas.microsoft.com/office/powerpoint/2010/main" val="230946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460432" cy="836712"/>
          </a:xfrm>
        </p:spPr>
        <p:txBody>
          <a:bodyPr>
            <a:noAutofit/>
          </a:bodyPr>
          <a:lstStyle/>
          <a:p>
            <a:r>
              <a:rPr lang="ru-RU" sz="6600" dirty="0" smtClean="0">
                <a:latin typeface="Monotype Corsiva" panose="03010101010201010101" pitchFamily="66" charset="0"/>
              </a:rPr>
              <a:t>Рынок в жизни общества</a:t>
            </a:r>
            <a:endParaRPr lang="ru-RU" sz="66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7992888" cy="596031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 smtClean="0">
                <a:latin typeface="Monotype Corsiva" panose="03010101010201010101" pitchFamily="66" charset="0"/>
              </a:rPr>
              <a:t>Функции рынка: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Санирующая</a:t>
            </a:r>
            <a:r>
              <a:rPr lang="ru-RU" sz="3600" dirty="0" smtClean="0">
                <a:latin typeface="Monotype Corsiva" panose="03010101010201010101" pitchFamily="66" charset="0"/>
              </a:rPr>
              <a:t> – </a:t>
            </a:r>
            <a:r>
              <a:rPr lang="ru-RU" dirty="0" smtClean="0"/>
              <a:t>освобождает</a:t>
            </a:r>
            <a:r>
              <a:rPr lang="en-US" dirty="0" smtClean="0"/>
              <a:t>/</a:t>
            </a:r>
            <a:r>
              <a:rPr lang="ru-RU" dirty="0" smtClean="0"/>
              <a:t>избавляет рынок от неэффективных предприятий, производящих некачественные или невостребованные товары и услуги;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rgbClr val="C00000"/>
                </a:solidFill>
                <a:latin typeface="Monotype Corsiva" panose="03010101010201010101" pitchFamily="66" charset="0"/>
              </a:rPr>
              <a:t>Информационная</a:t>
            </a:r>
            <a:r>
              <a:rPr lang="ru-RU" sz="3600" dirty="0" smtClean="0">
                <a:latin typeface="Monotype Corsiva" panose="03010101010201010101" pitchFamily="66" charset="0"/>
              </a:rPr>
              <a:t> </a:t>
            </a:r>
            <a:r>
              <a:rPr lang="ru-RU" dirty="0" smtClean="0"/>
              <a:t> – сообщает о размерах производства и удовлетворении потребительского спроса;</a:t>
            </a:r>
          </a:p>
        </p:txBody>
      </p:sp>
    </p:spTree>
    <p:extLst>
      <p:ext uri="{BB962C8B-B14F-4D97-AF65-F5344CB8AC3E}">
        <p14:creationId xmlns:p14="http://schemas.microsoft.com/office/powerpoint/2010/main" val="365599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7070" y="0"/>
            <a:ext cx="8631518" cy="69269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Monotype Corsiva" panose="03010101010201010101" pitchFamily="66" charset="0"/>
              </a:rPr>
              <a:t>Практикум</a:t>
            </a:r>
            <a:endParaRPr lang="ru-RU" dirty="0">
              <a:latin typeface="Monotype Corsiva" panose="03010101010201010101" pitchFamily="66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7807242"/>
              </p:ext>
            </p:extLst>
          </p:nvPr>
        </p:nvGraphicFramePr>
        <p:xfrm>
          <a:off x="208674" y="2204864"/>
          <a:ext cx="8395773" cy="465509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731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8822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Характеристика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Вид конкуренции</a:t>
                      </a:r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7644"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А) деятельность любой из фирм вызывает обязательную ответную реакцию со стороны конкурентов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 олигополия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6351"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Б) вход на рынок для новых фирм затруднён, но возможен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 монополия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8937"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В) полная информированность любой фирмы о всех параметрах рынка — о ценах, издержках, спросе, объёмах производства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 чистая конкуренция</a:t>
                      </a:r>
                    </a:p>
                    <a:p>
                      <a:r>
                        <a:rPr lang="ru-RU" sz="2000" dirty="0" smtClean="0"/>
                        <a:t/>
                      </a:r>
                      <a:br>
                        <a:rPr lang="ru-RU" sz="2000" dirty="0" smtClean="0"/>
                      </a:b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6351"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Г) кривая спроса для фирмы всегда совпадает с кривой спроса для отрасли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6351"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Д) отсутствие барьеров для осуществления бизнеса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79512" y="692696"/>
            <a:ext cx="8856984" cy="1368152"/>
          </a:xfrm>
          <a:prstGeom prst="rect">
            <a:avLst/>
          </a:prstGeom>
          <a:solidFill>
            <a:schemeClr val="accent1">
              <a:alpha val="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Установите соответствие между характеристиками рыночных отношений и видами конкуренции: к каждой позиции, данной в первом столбце, подберите соответствующую позицию из второго столбца.</a:t>
            </a:r>
          </a:p>
        </p:txBody>
      </p:sp>
    </p:spTree>
    <p:extLst>
      <p:ext uri="{BB962C8B-B14F-4D97-AF65-F5344CB8AC3E}">
        <p14:creationId xmlns:p14="http://schemas.microsoft.com/office/powerpoint/2010/main" val="1113734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9074"/>
            <a:ext cx="8604448" cy="72177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Monotype Corsiva" panose="03010101010201010101" pitchFamily="66" charset="0"/>
              </a:rPr>
              <a:t>Практикум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204864"/>
            <a:ext cx="8568952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1) наличие безработицы</a:t>
            </a:r>
          </a:p>
          <a:p>
            <a:pPr marL="0" indent="0">
              <a:buNone/>
            </a:pPr>
            <a:r>
              <a:rPr lang="ru-RU" dirty="0"/>
              <a:t>2) тенденция к монополизации производства</a:t>
            </a:r>
          </a:p>
          <a:p>
            <a:pPr marL="0" indent="0">
              <a:buNone/>
            </a:pPr>
            <a:r>
              <a:rPr lang="ru-RU" dirty="0"/>
              <a:t>3) конкуренция производителей</a:t>
            </a:r>
          </a:p>
          <a:p>
            <a:pPr marL="0" indent="0">
              <a:buNone/>
            </a:pPr>
            <a:r>
              <a:rPr lang="ru-RU" dirty="0"/>
              <a:t>4) свободное ценообразование</a:t>
            </a:r>
          </a:p>
          <a:p>
            <a:pPr marL="0" indent="0">
              <a:buNone/>
            </a:pPr>
            <a:r>
              <a:rPr lang="ru-RU" dirty="0"/>
              <a:t>5) соотношение спроса и предложения как регулятор экономических процессов</a:t>
            </a:r>
          </a:p>
          <a:p>
            <a:pPr marL="0" indent="0">
              <a:buNone/>
            </a:pPr>
            <a:r>
              <a:rPr lang="ru-RU" dirty="0"/>
              <a:t>6) экономические кризисы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92696"/>
            <a:ext cx="8856984" cy="1368152"/>
          </a:xfrm>
          <a:prstGeom prst="rect">
            <a:avLst/>
          </a:prstGeom>
          <a:solidFill>
            <a:schemeClr val="accent1">
              <a:alpha val="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</a:rPr>
              <a:t>Школьники изучали преимущества и недостатки рыночной экономики («провалы рынка»). В каких фактах проявляются «провалы рынка»? Запишите цифры, под которыми они указаны.</a:t>
            </a:r>
          </a:p>
        </p:txBody>
      </p:sp>
    </p:spTree>
    <p:extLst>
      <p:ext uri="{BB962C8B-B14F-4D97-AF65-F5344CB8AC3E}">
        <p14:creationId xmlns:p14="http://schemas.microsoft.com/office/powerpoint/2010/main" val="3766776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9074"/>
            <a:ext cx="8604448" cy="72177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Monotype Corsiva" panose="03010101010201010101" pitchFamily="66" charset="0"/>
              </a:rPr>
              <a:t>Практикум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204864"/>
            <a:ext cx="8568952" cy="453650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/>
              <a:t>1) Цены на рынке совершенной конкуренции в одностороннем порядке устанавливает производитель.</a:t>
            </a:r>
          </a:p>
          <a:p>
            <a:pPr marL="0" indent="0">
              <a:buNone/>
            </a:pPr>
            <a:r>
              <a:rPr lang="ru-RU" dirty="0"/>
              <a:t>2) Монополистическая конкуренция возникает, когда один продавец контролирует значительный сегмент рынка.</a:t>
            </a:r>
          </a:p>
          <a:p>
            <a:pPr marL="0" indent="0">
              <a:buNone/>
            </a:pPr>
            <a:r>
              <a:rPr lang="ru-RU" dirty="0"/>
              <a:t>3) В условиях олигополии на рынке действуют две или несколько крупных фирм, которые могут влиять на механизм ценообразования.</a:t>
            </a:r>
          </a:p>
          <a:p>
            <a:pPr marL="0" indent="0">
              <a:buNone/>
            </a:pPr>
            <a:r>
              <a:rPr lang="ru-RU" dirty="0"/>
              <a:t>4) Товар, который представляет на рынке чистая монополия, является уникальным.</a:t>
            </a:r>
          </a:p>
          <a:p>
            <a:pPr marL="0" indent="0">
              <a:buNone/>
            </a:pPr>
            <a:r>
              <a:rPr lang="ru-RU" dirty="0"/>
              <a:t>5) При совершенной конкуренции нет ограничений доступа фирм на рынок.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92696"/>
            <a:ext cx="8856984" cy="1368152"/>
          </a:xfrm>
          <a:prstGeom prst="rect">
            <a:avLst/>
          </a:prstGeom>
          <a:solidFill>
            <a:schemeClr val="accent1">
              <a:alpha val="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</a:rPr>
              <a:t>Выберите верные суждения о типах рыночных структур и запишите цифры, под которыми они </a:t>
            </a:r>
            <a:r>
              <a:rPr lang="ru-RU" sz="2800" dirty="0" smtClean="0">
                <a:solidFill>
                  <a:schemeClr val="tx1"/>
                </a:solidFill>
              </a:rPr>
              <a:t>указаны.</a:t>
            </a:r>
            <a:endParaRPr lang="ru-RU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475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7070" y="0"/>
            <a:ext cx="8631518" cy="69269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Monotype Corsiva" panose="03010101010201010101" pitchFamily="66" charset="0"/>
              </a:rPr>
              <a:t>Практикум</a:t>
            </a:r>
            <a:endParaRPr lang="ru-RU" dirty="0">
              <a:latin typeface="Monotype Corsiva" panose="03010101010201010101" pitchFamily="66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373175"/>
              </p:ext>
            </p:extLst>
          </p:nvPr>
        </p:nvGraphicFramePr>
        <p:xfrm>
          <a:off x="177822" y="1340557"/>
          <a:ext cx="8966178" cy="54927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1943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8822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Характеристика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Вид конкуренции</a:t>
                      </a:r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7644"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А) 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Услуги телефонной связи в стране Z осуществляют три конкурирующие компании.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 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чистая конкуренция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6351"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Б) 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сельскохозяйственном рынке городка N представлена продукция местных фермерских и индивидуальных хозяйств.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 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 олигополия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8937"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В) 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городе Р большую популярность имеют многочисленные фирмы, оказывающие услуги по мелкому бытовому</a:t>
                      </a:r>
                      <a:r>
                        <a:rPr lang="ru-RU" sz="1800" b="0" i="0" kern="1200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ремонту.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 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чистая монополия</a:t>
                      </a:r>
                      <a:endParaRPr lang="ru-RU" sz="20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2000" dirty="0" smtClean="0"/>
                        <a:t/>
                      </a:r>
                      <a:br>
                        <a:rPr lang="ru-RU" sz="2000" dirty="0" smtClean="0"/>
                      </a:b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6351"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Г) 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Компания «Соль и море» является единственным поставщиком поваренной соли для продуктовых магазинов региона.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6351"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Д) </a:t>
                      </a:r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Компания «Цифровой мир» вывела на рынок города В сигнализацию с функцией смс-оповещения владельца. Через</a:t>
                      </a:r>
                    </a:p>
                    <a:p>
                      <a:r>
                        <a:rPr lang="ru-RU" sz="18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непродолжительное время другие производители сигнализации ушли с рынка города.</a:t>
                      </a:r>
                      <a:endParaRPr lang="ru-RU" sz="18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79512" y="636954"/>
            <a:ext cx="8964488" cy="684076"/>
          </a:xfrm>
          <a:prstGeom prst="rect">
            <a:avLst/>
          </a:prstGeom>
          <a:solidFill>
            <a:schemeClr val="accent1">
              <a:alpha val="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Установите соответствие между примерами и типами конкуренции: к каждой позиции, данной в первом столбце, подберите соответствующую позицию из второго столбца.</a:t>
            </a:r>
          </a:p>
        </p:txBody>
      </p:sp>
    </p:spTree>
    <p:extLst>
      <p:ext uri="{BB962C8B-B14F-4D97-AF65-F5344CB8AC3E}">
        <p14:creationId xmlns:p14="http://schemas.microsoft.com/office/powerpoint/2010/main" val="40578629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9074"/>
            <a:ext cx="8604448" cy="72177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Monotype Corsiva" panose="03010101010201010101" pitchFamily="66" charset="0"/>
              </a:rPr>
              <a:t>Практикум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628800"/>
            <a:ext cx="8424936" cy="5229200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sz="6000" dirty="0"/>
              <a:t>1) Интегрирующая функция рынка заключается в том, что рынок с помощью конкуренции воздействует на сокращение затрат и заставляет товаропроизводителей быть конкурентоспособными.</a:t>
            </a:r>
          </a:p>
          <a:p>
            <a:pPr marL="0" indent="0">
              <a:buNone/>
            </a:pPr>
            <a:r>
              <a:rPr lang="ru-RU" sz="6000" dirty="0"/>
              <a:t>2) Посредством цен рынок стимулирует освоение достижений научно-технического прогресса, снижение затрат, повышение качества, расширение ассортимента товаров и услуг.</a:t>
            </a:r>
          </a:p>
          <a:p>
            <a:pPr marL="0" indent="0">
              <a:buNone/>
            </a:pPr>
            <a:r>
              <a:rPr lang="ru-RU" sz="6000" dirty="0"/>
              <a:t>3) </a:t>
            </a:r>
            <a:r>
              <a:rPr lang="ru-RU" sz="6000" dirty="0" err="1"/>
              <a:t>Ценообразующая</a:t>
            </a:r>
            <a:r>
              <a:rPr lang="ru-RU" sz="6000" dirty="0"/>
              <a:t> функция рынка — это установление ценовых эквивалентов для обмена товаров и услуг.</a:t>
            </a:r>
          </a:p>
          <a:p>
            <a:pPr marL="0" indent="0">
              <a:buNone/>
            </a:pPr>
            <a:r>
              <a:rPr lang="ru-RU" sz="6000" dirty="0"/>
              <a:t>4) Посредническая функция рынка обеспечивает взаимодействие экономически обособленных производителей и потребителей с целью обмена результатами труда.</a:t>
            </a:r>
          </a:p>
          <a:p>
            <a:pPr marL="0" indent="0">
              <a:buNone/>
            </a:pPr>
            <a:r>
              <a:rPr lang="ru-RU" sz="6000" dirty="0"/>
              <a:t>5) Контролирующая функция рынка даёт участникам рынка объективную информацию о спросе и предложении товаров и услуг на рынке.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92696"/>
            <a:ext cx="8856984" cy="720080"/>
          </a:xfrm>
          <a:prstGeom prst="rect">
            <a:avLst/>
          </a:prstGeom>
          <a:solidFill>
            <a:schemeClr val="accent1">
              <a:alpha val="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</a:rPr>
              <a:t>Выберите в представленном ниже перечне верные суждения о функциях рынка и запишите цифры, под которыми они указаны.</a:t>
            </a:r>
          </a:p>
        </p:txBody>
      </p:sp>
    </p:spTree>
    <p:extLst>
      <p:ext uri="{BB962C8B-B14F-4D97-AF65-F5344CB8AC3E}">
        <p14:creationId xmlns:p14="http://schemas.microsoft.com/office/powerpoint/2010/main" val="33747441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9074"/>
            <a:ext cx="8604448" cy="72177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Monotype Corsiva" panose="03010101010201010101" pitchFamily="66" charset="0"/>
              </a:rPr>
              <a:t>Практикум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492896"/>
            <a:ext cx="8424936" cy="4365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/>
              <a:t>1) рынок услуг</a:t>
            </a:r>
          </a:p>
          <a:p>
            <a:pPr marL="0" indent="0">
              <a:buNone/>
            </a:pPr>
            <a:r>
              <a:rPr lang="ru-RU" sz="3600" dirty="0"/>
              <a:t>2) совершенная конкуренция</a:t>
            </a:r>
          </a:p>
          <a:p>
            <a:pPr marL="0" indent="0">
              <a:buNone/>
            </a:pPr>
            <a:r>
              <a:rPr lang="ru-RU" sz="3600" dirty="0"/>
              <a:t>3) региональный рынок</a:t>
            </a:r>
          </a:p>
          <a:p>
            <a:pPr marL="0" indent="0">
              <a:buNone/>
            </a:pPr>
            <a:r>
              <a:rPr lang="ru-RU" sz="3600" dirty="0"/>
              <a:t>4) рынок товаров</a:t>
            </a:r>
          </a:p>
          <a:p>
            <a:pPr marL="0" indent="0">
              <a:buNone/>
            </a:pPr>
            <a:r>
              <a:rPr lang="ru-RU" sz="3600" dirty="0"/>
              <a:t>5) олигополия</a:t>
            </a:r>
          </a:p>
          <a:p>
            <a:pPr marL="0" indent="0">
              <a:buNone/>
            </a:pPr>
            <a:r>
              <a:rPr lang="ru-RU" sz="3600" dirty="0"/>
              <a:t>6) рыночный дефицит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476672"/>
            <a:ext cx="8640960" cy="2088232"/>
          </a:xfrm>
          <a:prstGeom prst="rect">
            <a:avLst/>
          </a:prstGeom>
          <a:solidFill>
            <a:schemeClr val="accent1">
              <a:alpha val="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</a:rPr>
              <a:t>Рынок спортивной одежды области Z поделён между четырьмя крупными компаниями-операторами, другие производители не представлены. Выберите в приведённом ниже списке характеристики данного рынка и запишите цифры, под которыми они указаны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768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7070" y="0"/>
            <a:ext cx="8631518" cy="69269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Monotype Corsiva" panose="03010101010201010101" pitchFamily="66" charset="0"/>
              </a:rPr>
              <a:t>Практикум</a:t>
            </a:r>
            <a:endParaRPr lang="ru-RU" dirty="0">
              <a:latin typeface="Monotype Corsiva" panose="03010101010201010101" pitchFamily="66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1512452"/>
              </p:ext>
            </p:extLst>
          </p:nvPr>
        </p:nvGraphicFramePr>
        <p:xfrm>
          <a:off x="187963" y="1919649"/>
          <a:ext cx="8640960" cy="49236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69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1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8822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Характеристика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Вид конкуренции</a:t>
                      </a:r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7644">
                <a:tc>
                  <a:txBody>
                    <a:bodyPr/>
                    <a:lstStyle/>
                    <a:p>
                      <a:r>
                        <a:rPr lang="ru-RU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А) 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 Вхождение в отрасль новых производителей исключается из-за непреодолимых барьеров для осуществления бизнеса.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 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 монополистическая конкуренция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6351">
                <a:tc>
                  <a:txBody>
                    <a:bodyPr/>
                    <a:lstStyle/>
                    <a:p>
                      <a:r>
                        <a:rPr lang="ru-RU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Б) 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рынке действует довольно значительное количество продавцов, предлагающих отличающийся по некоторым характеристикам товар.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 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 олигополия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2815">
                <a:tc>
                  <a:txBody>
                    <a:bodyPr/>
                    <a:lstStyle/>
                    <a:p>
                      <a:r>
                        <a:rPr lang="ru-RU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В) 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отрасли действуют несколько крупных конкурирующих фирм.</a:t>
                      </a:r>
                      <a:endParaRPr lang="ru-RU" sz="20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 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монополия</a:t>
                      </a:r>
                      <a:endParaRPr lang="ru-RU" sz="2400" b="0" i="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ru-RU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Г) 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Произведённое благо является уникальным.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6351">
                <a:tc>
                  <a:txBody>
                    <a:bodyPr/>
                    <a:lstStyle/>
                    <a:p>
                      <a:r>
                        <a:rPr lang="ru-RU" sz="24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Д) Ф</a:t>
                      </a:r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ирма или корпорация полностью контролирует ценообразование в отрасли.</a:t>
                      </a:r>
                      <a:endParaRPr lang="ru-RU" sz="20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79512" y="548680"/>
            <a:ext cx="8964488" cy="1170130"/>
          </a:xfrm>
          <a:prstGeom prst="rect">
            <a:avLst/>
          </a:prstGeom>
          <a:solidFill>
            <a:schemeClr val="accent1">
              <a:alpha val="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Установите соответствие между примерами и типами конкуренции: к каждой позиции, данной в первом столбце, подберите соответствующую позицию из второго столбца.</a:t>
            </a:r>
          </a:p>
        </p:txBody>
      </p:sp>
    </p:spTree>
    <p:extLst>
      <p:ext uri="{BB962C8B-B14F-4D97-AF65-F5344CB8AC3E}">
        <p14:creationId xmlns:p14="http://schemas.microsoft.com/office/powerpoint/2010/main" val="25327798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9074"/>
            <a:ext cx="8604448" cy="72177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Monotype Corsiva" panose="03010101010201010101" pitchFamily="66" charset="0"/>
              </a:rPr>
              <a:t>Практикум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204864"/>
            <a:ext cx="8568952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/>
              <a:t>1) рынок средств производства</a:t>
            </a:r>
          </a:p>
          <a:p>
            <a:pPr marL="0" indent="0">
              <a:buNone/>
            </a:pPr>
            <a:r>
              <a:rPr lang="ru-RU" sz="4000" dirty="0"/>
              <a:t>2) чистая конкуренция</a:t>
            </a:r>
          </a:p>
          <a:p>
            <a:pPr marL="0" indent="0">
              <a:buNone/>
            </a:pPr>
            <a:r>
              <a:rPr lang="ru-RU" sz="4000" dirty="0"/>
              <a:t>3) местный рынок</a:t>
            </a:r>
          </a:p>
          <a:p>
            <a:pPr marL="0" indent="0">
              <a:buNone/>
            </a:pPr>
            <a:r>
              <a:rPr lang="ru-RU" sz="4000" dirty="0"/>
              <a:t>4) рыночный дефицит</a:t>
            </a:r>
          </a:p>
          <a:p>
            <a:pPr marL="0" indent="0">
              <a:buNone/>
            </a:pPr>
            <a:r>
              <a:rPr lang="ru-RU" sz="4000" dirty="0"/>
              <a:t>5) монополия</a:t>
            </a:r>
          </a:p>
          <a:p>
            <a:pPr marL="0" indent="0">
              <a:buNone/>
            </a:pPr>
            <a:r>
              <a:rPr lang="ru-RU" sz="4000" dirty="0"/>
              <a:t>6) рынок услуг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92696"/>
            <a:ext cx="8856984" cy="1296144"/>
          </a:xfrm>
          <a:prstGeom prst="rect">
            <a:avLst/>
          </a:prstGeom>
          <a:solidFill>
            <a:schemeClr val="accent1">
              <a:alpha val="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</a:rPr>
              <a:t>В городке Z электроэнергию, отопление, подачу воды в дома жителей осуществляет только одна компания. Выберите из приведённого ниже списка характеристики данного рынка и запишите цифры, под которыми они указаны</a:t>
            </a:r>
            <a:r>
              <a:rPr lang="ru-RU" sz="2000" dirty="0" smtClean="0">
                <a:solidFill>
                  <a:schemeClr val="tx1"/>
                </a:solidFill>
              </a:rPr>
              <a:t>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29830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9074"/>
            <a:ext cx="8604448" cy="72177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Monotype Corsiva" panose="03010101010201010101" pitchFamily="66" charset="0"/>
              </a:rPr>
              <a:t>Практикум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204864"/>
            <a:ext cx="8568952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/>
              <a:t>1) региональный рынок</a:t>
            </a:r>
          </a:p>
          <a:p>
            <a:pPr marL="0" indent="0">
              <a:buNone/>
            </a:pPr>
            <a:r>
              <a:rPr lang="ru-RU" sz="4000" dirty="0"/>
              <a:t>2) монополия</a:t>
            </a:r>
          </a:p>
          <a:p>
            <a:pPr marL="0" indent="0">
              <a:buNone/>
            </a:pPr>
            <a:r>
              <a:rPr lang="ru-RU" sz="4000" dirty="0"/>
              <a:t>3) совершенная конкуренция</a:t>
            </a:r>
          </a:p>
          <a:p>
            <a:pPr marL="0" indent="0">
              <a:buNone/>
            </a:pPr>
            <a:r>
              <a:rPr lang="ru-RU" sz="4000" dirty="0"/>
              <a:t>4) рынок услуг</a:t>
            </a:r>
          </a:p>
          <a:p>
            <a:pPr marL="0" indent="0">
              <a:buNone/>
            </a:pPr>
            <a:r>
              <a:rPr lang="ru-RU" sz="4000" dirty="0"/>
              <a:t>5) рыночный дефицит</a:t>
            </a:r>
          </a:p>
          <a:p>
            <a:pPr marL="0" indent="0">
              <a:buNone/>
            </a:pPr>
            <a:r>
              <a:rPr lang="ru-RU" sz="4000" dirty="0"/>
              <a:t>6) рынок товаров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92696"/>
            <a:ext cx="8856984" cy="1296144"/>
          </a:xfrm>
          <a:prstGeom prst="rect">
            <a:avLst/>
          </a:prstGeom>
          <a:solidFill>
            <a:schemeClr val="accent1">
              <a:alpha val="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</a:rPr>
              <a:t>Рынок мобильной связи области Z контролируется одной крупной компанией, другие производители не представлены. Выберите из приведённого ниже списка характеристики данного рынка и запишите цифры, под которыми они указаны.</a:t>
            </a:r>
          </a:p>
        </p:txBody>
      </p:sp>
    </p:spTree>
    <p:extLst>
      <p:ext uri="{BB962C8B-B14F-4D97-AF65-F5344CB8AC3E}">
        <p14:creationId xmlns:p14="http://schemas.microsoft.com/office/powerpoint/2010/main" val="20783528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9074"/>
            <a:ext cx="8604448" cy="72177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Monotype Corsiva" panose="03010101010201010101" pitchFamily="66" charset="0"/>
              </a:rPr>
              <a:t>Практикум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204864"/>
            <a:ext cx="8640960" cy="465313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1) На эффективность производства в условиях рынка влияет использование выгод международного разделения труда.</a:t>
            </a:r>
          </a:p>
          <a:p>
            <a:pPr marL="0" indent="0">
              <a:buNone/>
            </a:pPr>
            <a:r>
              <a:rPr lang="ru-RU" dirty="0"/>
              <a:t>2) К факторам, содействующим эффективности производства в условиях рынка, относится введение новых налогов.</a:t>
            </a:r>
          </a:p>
          <a:p>
            <a:pPr marL="0" indent="0">
              <a:buNone/>
            </a:pPr>
            <a:r>
              <a:rPr lang="ru-RU" dirty="0"/>
              <a:t>3) Повышение эффективности производства в рыночной экономике определяется государственным регулированием затрат производства.</a:t>
            </a:r>
          </a:p>
          <a:p>
            <a:pPr marL="0" indent="0">
              <a:buNone/>
            </a:pPr>
            <a:r>
              <a:rPr lang="ru-RU" dirty="0"/>
              <a:t>4) Инвестиционная политика — один из факторов, содействующих эффективности производства в условиях рынка.</a:t>
            </a:r>
          </a:p>
          <a:p>
            <a:pPr marL="0" indent="0">
              <a:buNone/>
            </a:pPr>
            <a:r>
              <a:rPr lang="ru-RU" dirty="0"/>
              <a:t>5) Эффективность производства в условиях рынка определяется общими тенденциями развития экономики.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92696"/>
            <a:ext cx="8856984" cy="1368152"/>
          </a:xfrm>
          <a:prstGeom prst="rect">
            <a:avLst/>
          </a:prstGeom>
          <a:solidFill>
            <a:schemeClr val="accent1">
              <a:alpha val="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</a:rPr>
              <a:t>Выберите верные суждения о факторах, содействующих эффективности производства в условиях рынка, и запишите цифры, под которыми они указаны</a:t>
            </a:r>
            <a:r>
              <a:rPr lang="ru-RU" sz="2400" dirty="0" smtClean="0">
                <a:solidFill>
                  <a:schemeClr val="tx1"/>
                </a:solidFill>
              </a:rPr>
              <a:t>.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839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9074"/>
            <a:ext cx="8604448" cy="72177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Monotype Corsiva" panose="03010101010201010101" pitchFamily="66" charset="0"/>
              </a:rPr>
              <a:t>Практикум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204864"/>
            <a:ext cx="8568952" cy="4536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/>
              <a:t>1) рынок капитала</a:t>
            </a:r>
          </a:p>
          <a:p>
            <a:pPr marL="0" indent="0">
              <a:buNone/>
            </a:pPr>
            <a:r>
              <a:rPr lang="ru-RU" sz="4000" dirty="0"/>
              <a:t>2) дефицит товаров</a:t>
            </a:r>
          </a:p>
          <a:p>
            <a:pPr marL="0" indent="0">
              <a:buNone/>
            </a:pPr>
            <a:r>
              <a:rPr lang="ru-RU" sz="4000" dirty="0"/>
              <a:t>3) рынок товаров</a:t>
            </a:r>
          </a:p>
          <a:p>
            <a:pPr marL="0" indent="0">
              <a:buNone/>
            </a:pPr>
            <a:r>
              <a:rPr lang="ru-RU" sz="4000" dirty="0"/>
              <a:t>4) олигополия</a:t>
            </a:r>
          </a:p>
          <a:p>
            <a:pPr marL="0" indent="0">
              <a:buNone/>
            </a:pPr>
            <a:r>
              <a:rPr lang="ru-RU" sz="4000" dirty="0"/>
              <a:t>5) местный рынок</a:t>
            </a:r>
          </a:p>
          <a:p>
            <a:pPr marL="0" indent="0">
              <a:buNone/>
            </a:pPr>
            <a:r>
              <a:rPr lang="ru-RU" sz="4000" dirty="0"/>
              <a:t>6) совершенная (чистая) конкуренция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92696"/>
            <a:ext cx="8856984" cy="1296144"/>
          </a:xfrm>
          <a:prstGeom prst="rect">
            <a:avLst/>
          </a:prstGeom>
          <a:solidFill>
            <a:schemeClr val="accent1">
              <a:alpha val="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</a:rPr>
              <a:t>В городе Z поставку бытовой химии в магазины осуществляет множество фирм. Они предлагают разнообразную продукцию и не имеют возможности контролировать цены на неё. Найдите в приведённом списке характеристики данного рынка и запишите цифры, под которыми они указаны.</a:t>
            </a:r>
          </a:p>
        </p:txBody>
      </p:sp>
    </p:spTree>
    <p:extLst>
      <p:ext uri="{BB962C8B-B14F-4D97-AF65-F5344CB8AC3E}">
        <p14:creationId xmlns:p14="http://schemas.microsoft.com/office/powerpoint/2010/main" val="22761989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9074"/>
            <a:ext cx="8604448" cy="72177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Monotype Corsiva" panose="03010101010201010101" pitchFamily="66" charset="0"/>
              </a:rPr>
              <a:t>Практикум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708920"/>
            <a:ext cx="8568952" cy="403244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1) В стране Z каждый собственник факторов производства свободно распоряжается ими.</a:t>
            </a:r>
          </a:p>
          <a:p>
            <a:pPr marL="0" indent="0">
              <a:buNone/>
            </a:pPr>
            <a:r>
              <a:rPr lang="ru-RU" dirty="0"/>
              <a:t>2) Сельское хозяйство производит широкий ассортимент продукции на экспорт.</a:t>
            </a:r>
          </a:p>
          <a:p>
            <a:pPr marL="0" indent="0">
              <a:buNone/>
            </a:pPr>
            <a:r>
              <a:rPr lang="ru-RU" dirty="0"/>
              <a:t>3) Собственниками земли, предприятий являются частные лица.</a:t>
            </a:r>
          </a:p>
          <a:p>
            <a:pPr marL="0" indent="0">
              <a:buNone/>
            </a:pPr>
            <a:r>
              <a:rPr lang="ru-RU" dirty="0"/>
              <a:t>4) Промышленное производство растёт быстрыми темпами.</a:t>
            </a:r>
          </a:p>
          <a:p>
            <a:pPr marL="0" indent="0">
              <a:buNone/>
            </a:pPr>
            <a:r>
              <a:rPr lang="ru-RU" dirty="0"/>
              <a:t>5) Валюта страны Z высоко ценится на международном валютном рынке.</a:t>
            </a:r>
          </a:p>
          <a:p>
            <a:pPr marL="0" indent="0">
              <a:buNone/>
            </a:pPr>
            <a:r>
              <a:rPr lang="ru-RU" dirty="0"/>
              <a:t>6) В стране Z существует конкуренция производителей.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92696"/>
            <a:ext cx="8856984" cy="1800200"/>
          </a:xfrm>
          <a:prstGeom prst="rect">
            <a:avLst/>
          </a:prstGeom>
          <a:solidFill>
            <a:schemeClr val="accent1">
              <a:alpha val="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</a:rPr>
              <a:t>В стране Z активно развивается крупное машинное производство, растут города. Работники добились от правительства принятия справедливого законодательства о труде. Какие признаки подтверждают наличие B стране Z рыночной экономики? Запишите цифры, под которыми они указаны.</a:t>
            </a:r>
          </a:p>
        </p:txBody>
      </p:sp>
    </p:spTree>
    <p:extLst>
      <p:ext uri="{BB962C8B-B14F-4D97-AF65-F5344CB8AC3E}">
        <p14:creationId xmlns:p14="http://schemas.microsoft.com/office/powerpoint/2010/main" val="7220759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7070" y="0"/>
            <a:ext cx="8631518" cy="69269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Monotype Corsiva" panose="03010101010201010101" pitchFamily="66" charset="0"/>
              </a:rPr>
              <a:t>Практикум</a:t>
            </a:r>
            <a:endParaRPr lang="ru-RU" dirty="0">
              <a:latin typeface="Monotype Corsiva" panose="03010101010201010101" pitchFamily="66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4340351"/>
              </p:ext>
            </p:extLst>
          </p:nvPr>
        </p:nvGraphicFramePr>
        <p:xfrm>
          <a:off x="187963" y="1919649"/>
          <a:ext cx="8640960" cy="48885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696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12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8822"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Характеристика</a:t>
                      </a:r>
                      <a:endParaRPr lang="ru-RU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400" b="1" dirty="0" smtClean="0"/>
                        <a:t>Вид конкуренции</a:t>
                      </a:r>
                      <a:endParaRPr lang="ru-RU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7644"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А)  Большое количество фирм производит разнообразную продукцию и имеет возможность отчасти контролировать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1)  олигополия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6351"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Б) При этой рыночной структуре господствует несколько крупных фирм.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2)  чистая (совершенная) конкуренция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2815"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В) Барьеры для входа на рынок трудно преодолимы.</a:t>
                      </a:r>
                      <a:endParaRPr lang="ru-RU" sz="20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3) монополистическая конкуренция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056"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Г) Участники рынка не могут повлиять на ценообразование.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6351">
                <a:tc>
                  <a:txBody>
                    <a:bodyPr/>
                    <a:lstStyle/>
                    <a:p>
                      <a:r>
                        <a:rPr lang="ru-RU" sz="2000" b="0" i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Д)  Множество фирм производит одинаковую продукцию и не имеет возможности контролировать цены на неё.</a:t>
                      </a:r>
                      <a:endParaRPr lang="ru-RU" sz="2000" b="0" i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79512" y="548680"/>
            <a:ext cx="8964488" cy="1170130"/>
          </a:xfrm>
          <a:prstGeom prst="rect">
            <a:avLst/>
          </a:prstGeom>
          <a:solidFill>
            <a:schemeClr val="accent1">
              <a:alpha val="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Установите соответствие между примерами и типами конкуренции: к каждой позиции, данной в первом столбце, подберите соответствующую позицию из второго столбца.</a:t>
            </a:r>
          </a:p>
        </p:txBody>
      </p:sp>
    </p:spTree>
    <p:extLst>
      <p:ext uri="{BB962C8B-B14F-4D97-AF65-F5344CB8AC3E}">
        <p14:creationId xmlns:p14="http://schemas.microsoft.com/office/powerpoint/2010/main" val="22428612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9074"/>
            <a:ext cx="8604448" cy="721770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Monotype Corsiva" panose="03010101010201010101" pitchFamily="66" charset="0"/>
              </a:rPr>
              <a:t>Практикум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204864"/>
            <a:ext cx="8568952" cy="45365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1) Конкуренция производителей способствует улучшению качества товаров.</a:t>
            </a:r>
          </a:p>
          <a:p>
            <a:pPr marL="0" indent="0">
              <a:buNone/>
            </a:pPr>
            <a:r>
              <a:rPr lang="ru-RU" dirty="0"/>
              <a:t>2) Монополизация рынка ведет к снижению цен на товары и услуги.</a:t>
            </a:r>
          </a:p>
          <a:p>
            <a:pPr marL="0" indent="0">
              <a:buNone/>
            </a:pPr>
            <a:r>
              <a:rPr lang="ru-RU" dirty="0"/>
              <a:t>3) Рынок свободной конкуренции отличает легкий вход на него для предприятий и сложный выход.</a:t>
            </a:r>
          </a:p>
          <a:p>
            <a:pPr marL="0" indent="0">
              <a:buNone/>
            </a:pPr>
            <a:r>
              <a:rPr lang="ru-RU" dirty="0"/>
              <a:t>4) Рыночной конкуренции свойственна только конкуренция потребителей.</a:t>
            </a:r>
          </a:p>
          <a:p>
            <a:pPr marL="0" indent="0">
              <a:buNone/>
            </a:pPr>
            <a:r>
              <a:rPr lang="ru-RU" dirty="0"/>
              <a:t>5) В условиях олигополии возможен контроль за ценой при тайном сговоре.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692696"/>
            <a:ext cx="8856984" cy="1368152"/>
          </a:xfrm>
          <a:prstGeom prst="rect">
            <a:avLst/>
          </a:prstGeom>
          <a:solidFill>
            <a:schemeClr val="accent1">
              <a:alpha val="7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>
                <a:solidFill>
                  <a:schemeClr val="tx1"/>
                </a:solidFill>
              </a:rPr>
              <a:t>Выберите верные суждения о характере рыночных отношений и видах рынков и запишите цифры, под которыми они указаны.</a:t>
            </a:r>
          </a:p>
        </p:txBody>
      </p:sp>
    </p:spTree>
    <p:extLst>
      <p:ext uri="{BB962C8B-B14F-4D97-AF65-F5344CB8AC3E}">
        <p14:creationId xmlns:p14="http://schemas.microsoft.com/office/powerpoint/2010/main" val="21738882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9074"/>
            <a:ext cx="8676456" cy="100980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Monotype Corsiva" panose="03010101010201010101" pitchFamily="66" charset="0"/>
              </a:rPr>
              <a:t>Ответы: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08720"/>
            <a:ext cx="8748464" cy="5832648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11323;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126;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345;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21133;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234;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345;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31233;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356;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124;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145;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356;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136;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31122;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135;</a:t>
            </a:r>
          </a:p>
          <a:p>
            <a:pPr marL="514350" indent="-514350">
              <a:buFont typeface="+mj-lt"/>
              <a:buAutoNum type="arabicPeriod"/>
            </a:pPr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55126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460432" cy="836712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Monotype Corsiva" panose="03010101010201010101" pitchFamily="66" charset="0"/>
              </a:rPr>
              <a:t>Законы спроса и предложения</a:t>
            </a:r>
            <a:endParaRPr lang="ru-RU" sz="4800" dirty="0"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764704"/>
            <a:ext cx="8500342" cy="17281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Спрос 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600" dirty="0" smtClean="0">
                <a:solidFill>
                  <a:schemeClr val="tx1"/>
                </a:solidFill>
              </a:rPr>
              <a:t>– это готовность потребителей приобрести товары и услуги по определенной цене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3074" name="Picture 2" descr="C:\Users\Компьютер\Desktop\scale_12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2636912"/>
            <a:ext cx="5376597" cy="4032448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Компьютер\Desktop\russian-words-demand-price-scales-words-demand-price-russian-language-made-red-cubes-letters-14555518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636912"/>
            <a:ext cx="3819822" cy="4032448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9681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460432" cy="836712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Monotype Corsiva" panose="03010101010201010101" pitchFamily="66" charset="0"/>
              </a:rPr>
              <a:t>Законы спроса и предложения</a:t>
            </a:r>
            <a:endParaRPr lang="ru-RU" sz="48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708920"/>
            <a:ext cx="8136904" cy="4149080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3600" dirty="0" smtClean="0">
                <a:latin typeface="Monotype Corsiva" panose="03010101010201010101" pitchFamily="66" charset="0"/>
              </a:rPr>
              <a:t>Факторы спроса:</a:t>
            </a:r>
          </a:p>
          <a:p>
            <a:r>
              <a:rPr lang="ru-RU" sz="3600" dirty="0" smtClean="0"/>
              <a:t>Цена товара;</a:t>
            </a:r>
          </a:p>
          <a:p>
            <a:r>
              <a:rPr lang="ru-RU" dirty="0" smtClean="0"/>
              <a:t>Сезонный фактор;</a:t>
            </a:r>
          </a:p>
          <a:p>
            <a:r>
              <a:rPr lang="ru-RU" dirty="0" smtClean="0"/>
              <a:t>Мода и вкусы;</a:t>
            </a:r>
          </a:p>
          <a:p>
            <a:r>
              <a:rPr lang="ru-RU" dirty="0" smtClean="0"/>
              <a:t>Количество потребителей;</a:t>
            </a:r>
          </a:p>
          <a:p>
            <a:r>
              <a:rPr lang="ru-RU" dirty="0" smtClean="0"/>
              <a:t>Реклама;</a:t>
            </a:r>
          </a:p>
          <a:p>
            <a:r>
              <a:rPr lang="ru-RU" dirty="0" smtClean="0"/>
              <a:t>Ожидания потребителей;</a:t>
            </a:r>
          </a:p>
          <a:p>
            <a:r>
              <a:rPr lang="ru-RU" dirty="0" smtClean="0"/>
              <a:t>Доходы населения;</a:t>
            </a:r>
          </a:p>
          <a:p>
            <a:r>
              <a:rPr lang="ru-RU" dirty="0" smtClean="0"/>
              <a:t>Товары-заменители;</a:t>
            </a:r>
          </a:p>
          <a:p>
            <a:r>
              <a:rPr lang="ru-RU" dirty="0" smtClean="0"/>
              <a:t>Взаимодополняющие товары;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0349" y="764704"/>
            <a:ext cx="8136904" cy="17281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Закон спроса 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600" dirty="0" smtClean="0">
                <a:solidFill>
                  <a:schemeClr val="tx1"/>
                </a:solidFill>
              </a:rPr>
              <a:t>– закономерность, при которой чем ниже цена на товары и услуги, тем выше спрос (или наоборот)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2050" name="Picture 2" descr="C:\Users\Компьютер\Desktop\demand-curve7-e1548828517428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0026" y="3933056"/>
            <a:ext cx="3717227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266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460432" cy="836712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Monotype Corsiva" panose="03010101010201010101" pitchFamily="66" charset="0"/>
              </a:rPr>
              <a:t>Законы спроса и предложения</a:t>
            </a:r>
            <a:endParaRPr lang="ru-RU" sz="4800" dirty="0">
              <a:latin typeface="Monotype Corsiva" panose="03010101010201010101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764704"/>
            <a:ext cx="8500342" cy="17281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Предложение 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600" dirty="0" smtClean="0">
                <a:solidFill>
                  <a:schemeClr val="tx1"/>
                </a:solidFill>
              </a:rPr>
              <a:t>– это готовность производителя произвести определенное количество товара по определенной цене</a:t>
            </a:r>
            <a:endParaRPr lang="ru-RU" sz="3200" dirty="0">
              <a:solidFill>
                <a:schemeClr val="tx1"/>
              </a:solidFill>
            </a:endParaRPr>
          </a:p>
        </p:txBody>
      </p:sp>
      <p:pic>
        <p:nvPicPr>
          <p:cNvPr id="4098" name="Picture 2" descr="C:\Users\Компьютер\Desktop\image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35249"/>
            <a:ext cx="8500342" cy="4021667"/>
          </a:xfrm>
          <a:prstGeom prst="rect">
            <a:avLst/>
          </a:prstGeom>
          <a:noFill/>
          <a:effectLst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126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460432" cy="836712"/>
          </a:xfrm>
        </p:spPr>
        <p:txBody>
          <a:bodyPr>
            <a:noAutofit/>
          </a:bodyPr>
          <a:lstStyle/>
          <a:p>
            <a:r>
              <a:rPr lang="ru-RU" sz="4800" dirty="0" smtClean="0">
                <a:latin typeface="Monotype Corsiva" panose="03010101010201010101" pitchFamily="66" charset="0"/>
              </a:rPr>
              <a:t>Законы спроса и предложения</a:t>
            </a:r>
            <a:endParaRPr lang="ru-RU" sz="4800" dirty="0"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996952"/>
            <a:ext cx="8136904" cy="386104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sz="3600" dirty="0" smtClean="0">
                <a:latin typeface="Monotype Corsiva" panose="03010101010201010101" pitchFamily="66" charset="0"/>
              </a:rPr>
              <a:t>Факторы предложения:</a:t>
            </a:r>
          </a:p>
          <a:p>
            <a:r>
              <a:rPr lang="ru-RU" dirty="0" smtClean="0"/>
              <a:t>Количество продавцов</a:t>
            </a:r>
            <a:r>
              <a:rPr lang="en-US" dirty="0" smtClean="0"/>
              <a:t>/</a:t>
            </a:r>
            <a:r>
              <a:rPr lang="ru-RU" dirty="0" smtClean="0"/>
              <a:t>производителей;</a:t>
            </a:r>
          </a:p>
          <a:p>
            <a:r>
              <a:rPr lang="ru-RU" sz="2800" dirty="0" smtClean="0"/>
              <a:t>Увеличение расходов;</a:t>
            </a:r>
          </a:p>
          <a:p>
            <a:r>
              <a:rPr lang="ru-RU" sz="2800" dirty="0" smtClean="0"/>
              <a:t>Рост налогов;</a:t>
            </a:r>
          </a:p>
          <a:p>
            <a:r>
              <a:rPr lang="ru-RU" sz="2800" dirty="0" smtClean="0"/>
              <a:t>Засуха, неурожай;</a:t>
            </a:r>
          </a:p>
          <a:p>
            <a:r>
              <a:rPr lang="ru-RU" sz="2800" dirty="0" smtClean="0"/>
              <a:t>Внедрение новых технологий;</a:t>
            </a:r>
          </a:p>
          <a:p>
            <a:r>
              <a:rPr lang="ru-RU" sz="2800" dirty="0" smtClean="0"/>
              <a:t>Увеличение государственной помощи;</a:t>
            </a:r>
          </a:p>
          <a:p>
            <a:r>
              <a:rPr lang="ru-RU" sz="2800" dirty="0" smtClean="0"/>
              <a:t>Рост ставок по кредитам;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30349" y="764704"/>
            <a:ext cx="8136904" cy="216024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4000" dirty="0" smtClean="0">
                <a:solidFill>
                  <a:schemeClr val="tx1"/>
                </a:solidFill>
                <a:latin typeface="Monotype Corsiva" panose="03010101010201010101" pitchFamily="66" charset="0"/>
              </a:rPr>
              <a:t>Закон предложения </a:t>
            </a:r>
            <a:r>
              <a:rPr lang="ru-RU" sz="3200" dirty="0" smtClean="0">
                <a:solidFill>
                  <a:schemeClr val="tx1"/>
                </a:solidFill>
              </a:rPr>
              <a:t> </a:t>
            </a:r>
            <a:r>
              <a:rPr lang="ru-RU" sz="3600" dirty="0" smtClean="0">
                <a:solidFill>
                  <a:schemeClr val="tx1"/>
                </a:solidFill>
              </a:rPr>
              <a:t>– это закономерность, при которой чем ниже цена на товары или услуги, тем ниже предложение (или наоборот)</a:t>
            </a:r>
            <a:endParaRPr lang="ru-RU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7135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6000" dirty="0" smtClean="0">
                <a:latin typeface="Monotype Corsiva" panose="03010101010201010101" pitchFamily="66" charset="0"/>
              </a:rPr>
              <a:t>Домашняя работа</a:t>
            </a:r>
            <a:endParaRPr lang="ru-RU" sz="6000" dirty="0">
              <a:latin typeface="Monotype Corsiva" panose="03010101010201010101" pitchFamily="66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black">
          <a:xfrm>
            <a:off x="323528" y="1556792"/>
            <a:ext cx="7776864" cy="4248472"/>
          </a:xfrm>
          <a:prstGeom prst="rect">
            <a:avLst/>
          </a:prstGeom>
          <a:noFill/>
          <a:ln/>
        </p:spPr>
        <p:txBody>
          <a:bodyPr vert="horz" lIns="91440" tIns="45720" rIns="91440" bIns="45720" rtlCol="0">
            <a:no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Параграф 4 – читать;</a:t>
            </a:r>
          </a:p>
          <a:p>
            <a:pPr marL="457200" marR="0" lvl="0" indent="-457200" algn="l" defTabSz="914400" rtl="0" eaLnBrk="1" fontAlgn="auto" latinLnBrk="0" hangingPunct="1">
              <a:lnSpc>
                <a:spcPct val="2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Подготовиться к проверочной работе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932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173463ba92bfc13ec9db4ff6aa84f11fd9545de6"/>
</p:tagLst>
</file>

<file path=ppt/theme/theme1.xml><?xml version="1.0" encoding="utf-8"?>
<a:theme xmlns:a="http://schemas.openxmlformats.org/drawingml/2006/main" name="Рыночные отношения в экономике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Рыночные отношения в экономике</Template>
  <TotalTime>229</TotalTime>
  <Words>1906</Words>
  <Application>Microsoft Office PowerPoint</Application>
  <PresentationFormat>Экран (4:3)</PresentationFormat>
  <Paragraphs>230</Paragraphs>
  <Slides>33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7" baseType="lpstr">
      <vt:lpstr>Arial</vt:lpstr>
      <vt:lpstr>Calibri</vt:lpstr>
      <vt:lpstr>Monotype Corsiva</vt:lpstr>
      <vt:lpstr>Рыночные отношения в экономике</vt:lpstr>
      <vt:lpstr>Рыночные отношения в экономике</vt:lpstr>
      <vt:lpstr>План:</vt:lpstr>
      <vt:lpstr>Рынок в жизни общества</vt:lpstr>
      <vt:lpstr>Рынок в жизни общества</vt:lpstr>
      <vt:lpstr>Рынок в жизни общества</vt:lpstr>
      <vt:lpstr>Конкуренция и монополия</vt:lpstr>
      <vt:lpstr>Конкуренция и монополия</vt:lpstr>
      <vt:lpstr>Конкуренция и монополия</vt:lpstr>
      <vt:lpstr>Конкуренция и монополия</vt:lpstr>
      <vt:lpstr>Конкуренция и монополия</vt:lpstr>
      <vt:lpstr>Конкуренция и монополия</vt:lpstr>
      <vt:lpstr>Рынок в жизни общества</vt:lpstr>
      <vt:lpstr>Рынок в жизни общества</vt:lpstr>
      <vt:lpstr>Практикум</vt:lpstr>
      <vt:lpstr>Практикум</vt:lpstr>
      <vt:lpstr>Практикум</vt:lpstr>
      <vt:lpstr>Практикум</vt:lpstr>
      <vt:lpstr>Практикум</vt:lpstr>
      <vt:lpstr>Практикум</vt:lpstr>
      <vt:lpstr>Практикум</vt:lpstr>
      <vt:lpstr>Практикум</vt:lpstr>
      <vt:lpstr>Практикум</vt:lpstr>
      <vt:lpstr>Практикум</vt:lpstr>
      <vt:lpstr>Практикум</vt:lpstr>
      <vt:lpstr>Практикум</vt:lpstr>
      <vt:lpstr>Практикум</vt:lpstr>
      <vt:lpstr>Практикум</vt:lpstr>
      <vt:lpstr>Ответы:</vt:lpstr>
      <vt:lpstr>Законы спроса и предложения</vt:lpstr>
      <vt:lpstr>Законы спроса и предложения</vt:lpstr>
      <vt:lpstr>Законы спроса и предложения</vt:lpstr>
      <vt:lpstr>Законы спроса и предложения</vt:lpstr>
      <vt:lpstr>Домашняя работа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Рыночные отношения в экономике</dc:title>
  <dc:creator>N Михаил</dc:creator>
  <cp:lastModifiedBy>Вероника Сидоренко</cp:lastModifiedBy>
  <cp:revision>41</cp:revision>
  <dcterms:created xsi:type="dcterms:W3CDTF">2021-09-19T23:59:19Z</dcterms:created>
  <dcterms:modified xsi:type="dcterms:W3CDTF">2025-02-28T07:17:57Z</dcterms:modified>
</cp:coreProperties>
</file>