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4" r:id="rId3"/>
    <p:sldId id="258" r:id="rId4"/>
    <p:sldId id="265" r:id="rId5"/>
    <p:sldId id="266" r:id="rId6"/>
    <p:sldId id="267" r:id="rId7"/>
    <p:sldId id="268" r:id="rId8"/>
    <p:sldId id="269" r:id="rId9"/>
    <p:sldId id="273" r:id="rId10"/>
    <p:sldId id="270" r:id="rId11"/>
    <p:sldId id="272" r:id="rId12"/>
    <p:sldId id="275" r:id="rId13"/>
    <p:sldId id="274" r:id="rId14"/>
    <p:sldId id="276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0"/>
  </p:normalViewPr>
  <p:slideViewPr>
    <p:cSldViewPr>
      <p:cViewPr varScale="1">
        <p:scale>
          <a:sx n="83" d="100"/>
          <a:sy n="83" d="100"/>
        </p:scale>
        <p:origin x="-143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C2522-0E41-4A43-8E2D-3841444BA93B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27E5-A8B6-4D50-A9CC-063C55FED3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617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27E5-A8B6-4D50-A9CC-063C55FED3A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987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5C9E1B5-3DF7-4543-A810-39AA7CB05BA7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8A37572E-5D20-4EA5-B3FD-18B29321AA4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7920880" cy="2664296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>СОПРОТИВЛЕНИЕ </a:t>
            </a: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РУССКИХ </a:t>
            </a:r>
            <a:r>
              <a:rPr lang="ru-RU" sz="5400" dirty="0" smtClean="0"/>
              <a:t>ЛЮДЕЙ НАШЕСТВИЮ ВОЙСК ХАНА БАТЫЯ</a:t>
            </a:r>
            <a:endParaRPr lang="ru-RU" sz="5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605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640960" cy="410445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	Монголы 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овладели огромной территорией - от Китая до Средней Азии и Закавказья.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	Чингисхан 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поделил ее между своими сыновьями. Западные земли достались старшему сыну </a:t>
            </a:r>
            <a:r>
              <a:rPr lang="ru-RU" sz="2400" b="1" dirty="0" err="1">
                <a:solidFill>
                  <a:schemeClr val="tx1"/>
                </a:solidFill>
                <a:latin typeface="+mn-lt"/>
              </a:rPr>
              <a:t>Джучи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, который умер в один год с отцом (1227). Во главе Западного улуса (части) Монгольской империи встал сын </a:t>
            </a:r>
            <a:r>
              <a:rPr lang="ru-RU" sz="2400" b="1" dirty="0" err="1">
                <a:solidFill>
                  <a:schemeClr val="tx1"/>
                </a:solidFill>
                <a:latin typeface="+mn-lt"/>
              </a:rPr>
              <a:t>Джучи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- молодой, энергичный Бату (Бытый).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>
                <a:solidFill>
                  <a:schemeClr val="tx1"/>
                </a:solidFill>
                <a:latin typeface="+mn-lt"/>
              </a:rPr>
              <a:t>	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В 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1235 г. на курултае монгольских ханов, который проходил под руководством нового великого хана </a:t>
            </a:r>
            <a:r>
              <a:rPr lang="ru-RU" sz="2400" b="1" dirty="0" err="1">
                <a:solidFill>
                  <a:schemeClr val="tx1"/>
                </a:solidFill>
                <a:latin typeface="+mn-lt"/>
              </a:rPr>
              <a:t>Угэдэя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, сына Чингисхана, было принято решение о походе в Европу, «к последнему морю»</a:t>
            </a:r>
            <a:r>
              <a:rPr lang="ru-RU" sz="2400" dirty="0">
                <a:solidFill>
                  <a:schemeClr val="tx1"/>
                </a:solidFill>
              </a:rPr>
              <a:t/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/>
          </a:p>
        </p:txBody>
      </p:sp>
      <p:pic>
        <p:nvPicPr>
          <p:cNvPr id="1026" name="Picture 2" descr="https://history-doc.ru/wp-content/uploads/2020/07/1-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32" y="4548437"/>
            <a:ext cx="9180512" cy="230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55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48" y="4637167"/>
            <a:ext cx="9217024" cy="1524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+mn-lt"/>
              </a:rPr>
              <a:t>Хан Батый (Бату) - что в переводе означало – несокрушимый (? -1255) Сын </a:t>
            </a:r>
            <a:r>
              <a:rPr lang="ru-RU" sz="3200" b="1" dirty="0" err="1">
                <a:latin typeface="+mn-lt"/>
              </a:rPr>
              <a:t>Джучи</a:t>
            </a:r>
            <a:r>
              <a:rPr lang="ru-RU" sz="3200" b="1" dirty="0">
                <a:latin typeface="+mn-lt"/>
              </a:rPr>
              <a:t>, внук </a:t>
            </a:r>
            <a:r>
              <a:rPr lang="ru-RU" sz="3200" b="1" dirty="0" smtClean="0">
                <a:latin typeface="+mn-lt"/>
              </a:rPr>
              <a:t>Чингисхана</a:t>
            </a:r>
            <a:endParaRPr lang="ru-RU" sz="3200" b="1" dirty="0">
              <a:latin typeface="+mn-lt"/>
            </a:endParaRPr>
          </a:p>
        </p:txBody>
      </p:sp>
      <p:pic>
        <p:nvPicPr>
          <p:cNvPr id="2050" name="Picture 2" descr="https://kartinki.pics/pics/uploads/posts/2022-07/1658366988_1-kartinkin-net-p-khan-batii-art-oboi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315416"/>
            <a:ext cx="7560840" cy="495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76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460959" cy="3350128"/>
          </a:xfrm>
        </p:spPr>
        <p:txBody>
          <a:bodyPr>
            <a:noAutofit/>
          </a:bodyPr>
          <a:lstStyle/>
          <a:p>
            <a:pPr algn="just"/>
            <a:r>
              <a:rPr lang="ru-RU" sz="3400" b="1" dirty="0">
                <a:latin typeface="+mn-lt"/>
              </a:rPr>
              <a:t>Осенью 1236 </a:t>
            </a:r>
            <a:r>
              <a:rPr lang="ru-RU" sz="3400" b="1" dirty="0" smtClean="0">
                <a:latin typeface="+mn-lt"/>
              </a:rPr>
              <a:t>года </a:t>
            </a:r>
            <a:r>
              <a:rPr lang="ru-RU" sz="3400" b="1" dirty="0">
                <a:latin typeface="+mn-lt"/>
              </a:rPr>
              <a:t>на Волжскую </a:t>
            </a:r>
            <a:r>
              <a:rPr lang="ru-RU" sz="3400" b="1" dirty="0" err="1">
                <a:latin typeface="+mn-lt"/>
              </a:rPr>
              <a:t>Булгарию</a:t>
            </a:r>
            <a:r>
              <a:rPr lang="ru-RU" sz="3400" b="1" dirty="0">
                <a:latin typeface="+mn-lt"/>
              </a:rPr>
              <a:t> двинулось огромное войско Батыя</a:t>
            </a:r>
            <a:r>
              <a:rPr lang="ru-RU" sz="3400" b="1" dirty="0" smtClean="0">
                <a:latin typeface="+mn-lt"/>
              </a:rPr>
              <a:t>.</a:t>
            </a:r>
            <a:br>
              <a:rPr lang="ru-RU" sz="3400" b="1" dirty="0" smtClean="0">
                <a:latin typeface="+mn-lt"/>
              </a:rPr>
            </a:br>
            <a:r>
              <a:rPr lang="ru-RU" sz="3400" b="1" dirty="0" smtClean="0">
                <a:latin typeface="+mn-lt"/>
              </a:rPr>
              <a:t>Ее </a:t>
            </a:r>
            <a:r>
              <a:rPr lang="ru-RU" sz="3400" b="1" dirty="0">
                <a:latin typeface="+mn-lt"/>
              </a:rPr>
              <a:t>города и селения монголо-татары разорили и выжгли, жителей перебили или увели в </a:t>
            </a:r>
            <a:r>
              <a:rPr lang="ru-RU" sz="3400" b="1" dirty="0" smtClean="0">
                <a:latin typeface="+mn-lt"/>
              </a:rPr>
              <a:t>плен, </a:t>
            </a:r>
            <a:r>
              <a:rPr lang="ru-RU" sz="3400" b="1" dirty="0">
                <a:latin typeface="+mn-lt"/>
              </a:rPr>
              <a:t>оставшиеся в живых спасались в </a:t>
            </a:r>
            <a:r>
              <a:rPr lang="ru-RU" sz="3400" b="1" dirty="0" smtClean="0">
                <a:latin typeface="+mn-lt"/>
              </a:rPr>
              <a:t>лесах</a:t>
            </a:r>
            <a:endParaRPr lang="ru-RU" sz="3400" b="1" dirty="0">
              <a:latin typeface="+mn-lt"/>
            </a:endParaRPr>
          </a:p>
        </p:txBody>
      </p:sp>
      <p:pic>
        <p:nvPicPr>
          <p:cNvPr id="3074" name="Picture 2" descr="C:\Users\Учитель\Desktop\ЕГОР ПРОЕКТ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3" y="3789040"/>
            <a:ext cx="9114313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98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88572" y="333928"/>
            <a:ext cx="8889016" cy="22322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b="1" dirty="0" smtClean="0">
                <a:latin typeface="+mn-lt"/>
              </a:rPr>
              <a:t>Год спустя та же участь постигла Северо-Восточную Русь. В декабре 1237 году Батый подошел к Рязанской земле</a:t>
            </a:r>
            <a:endParaRPr lang="ru-RU" sz="3200" b="1" dirty="0">
              <a:latin typeface="+mn-lt"/>
            </a:endParaRPr>
          </a:p>
        </p:txBody>
      </p:sp>
      <p:pic>
        <p:nvPicPr>
          <p:cNvPr id="3" name="Picture 2" descr="https://upload.wikimedia.org/wikipedia/commons/thumb/1/15/Defense_Of_Ryazan.jpg/2560px-Defense_Of_Ryaz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64" y="1988840"/>
            <a:ext cx="9154764" cy="508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04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5691" y="188640"/>
            <a:ext cx="5148064" cy="62373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900" b="1" dirty="0"/>
              <a:t> </a:t>
            </a:r>
            <a:r>
              <a:rPr lang="ru-RU" sz="1900" b="1" dirty="0" smtClean="0"/>
              <a:t>      Рязанский </a:t>
            </a:r>
            <a:r>
              <a:rPr lang="ru-RU" sz="1900" b="1" dirty="0"/>
              <a:t>князь Юрий Игоревич, принимая послов хана, услышал его требование - дать десятину (десятую часть) во всем: «во князях и в людях, и в конях, и в доспехах». </a:t>
            </a:r>
            <a:endParaRPr lang="ru-RU" sz="1900" b="1" dirty="0" smtClean="0"/>
          </a:p>
          <a:p>
            <a:pPr marL="0" indent="0" algn="just">
              <a:buNone/>
            </a:pPr>
            <a:r>
              <a:rPr lang="ru-RU" sz="1900" b="1" dirty="0" smtClean="0"/>
              <a:t>       Совет </a:t>
            </a:r>
            <a:r>
              <a:rPr lang="ru-RU" sz="1900" b="1" dirty="0"/>
              <a:t>рязанских князей дал ответ: «Только когда нас не будет в живых, то все ваше будет</a:t>
            </a:r>
            <a:r>
              <a:rPr lang="ru-RU" sz="1900" b="1" dirty="0" smtClean="0"/>
              <a:t>». Рязанцы </a:t>
            </a:r>
            <a:r>
              <a:rPr lang="ru-RU" sz="1900" b="1" dirty="0"/>
              <a:t>послали за помощью в другие земли, но остались с врагом один на один. Старые усобицы, разногласия не позволили объединить силы, «ни один из русских князей, по словам летописи, не пришел другому на помощь... Каждый думал собрать отдельно рать против </a:t>
            </a:r>
            <a:r>
              <a:rPr lang="ru-RU" sz="1900" b="1" dirty="0" smtClean="0"/>
              <a:t>«безбожных».</a:t>
            </a:r>
          </a:p>
          <a:p>
            <a:pPr marL="0" indent="0" algn="just">
              <a:buNone/>
            </a:pPr>
            <a:r>
              <a:rPr lang="ru-RU" sz="1900" b="1" dirty="0"/>
              <a:t> </a:t>
            </a:r>
            <a:r>
              <a:rPr lang="ru-RU" sz="1900" b="1" dirty="0" smtClean="0"/>
              <a:t>       Рязанские </a:t>
            </a:r>
            <a:r>
              <a:rPr lang="ru-RU" sz="1900" b="1" dirty="0"/>
              <a:t>полки дали сражение татарам на реке Воронеж, но из-за неравенства сил потерпели поражение. В битве погиб и князь </a:t>
            </a:r>
            <a:r>
              <a:rPr lang="ru-RU" sz="1900" b="1" dirty="0" smtClean="0"/>
              <a:t>Юрий</a:t>
            </a:r>
            <a:endParaRPr lang="ru-RU" sz="1900" b="1" dirty="0"/>
          </a:p>
        </p:txBody>
      </p:sp>
      <p:pic>
        <p:nvPicPr>
          <p:cNvPr id="5122" name="Picture 2" descr="https://narisyu.cdnbro.com/posts/729912-povest-o-razorenii-riazani-batyem-illiustratsii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40882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8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524" y="363230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В начале 1238 года жертвой монгольских орд стали </a:t>
            </a:r>
            <a:r>
              <a:rPr lang="ru-RU" sz="3200" b="1" dirty="0" err="1" smtClean="0"/>
              <a:t>Кломна</a:t>
            </a:r>
            <a:r>
              <a:rPr lang="ru-RU" sz="3200" b="1" dirty="0" smtClean="0"/>
              <a:t>, Москва, Владимир, Ростов, Суздаль и Тверь</a:t>
            </a:r>
            <a:endParaRPr lang="ru-RU" sz="3200" b="1" dirty="0"/>
          </a:p>
        </p:txBody>
      </p:sp>
      <p:pic>
        <p:nvPicPr>
          <p:cNvPr id="8194" name="Picture 2" descr="https://avatars.dzeninfra.ru/get-zen_doc/3966998/pub_5f8b035da70d4515e78a1340_5f8be9b1a70d4515e76916e3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1932890"/>
            <a:ext cx="7416824" cy="494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68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500" y="313314"/>
            <a:ext cx="878497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  4 </a:t>
            </a:r>
            <a:r>
              <a:rPr lang="ru-RU" sz="2400" b="1" dirty="0"/>
              <a:t>марта 1238 </a:t>
            </a:r>
            <a:r>
              <a:rPr lang="ru-RU" sz="2400" b="1" dirty="0" smtClean="0"/>
              <a:t>года </a:t>
            </a:r>
            <a:r>
              <a:rPr lang="ru-RU" sz="2400" b="1" dirty="0"/>
              <a:t>на реки Сити, притоке </a:t>
            </a:r>
            <a:r>
              <a:rPr lang="ru-RU" sz="2400" b="1" dirty="0" err="1"/>
              <a:t>Мологи</a:t>
            </a:r>
            <a:r>
              <a:rPr lang="ru-RU" sz="2400" b="1" dirty="0"/>
              <a:t>, к северо-западу от Ярославля, в кровопролитном сражении войско Великого князя </a:t>
            </a:r>
            <a:r>
              <a:rPr lang="ru-RU" sz="2400" b="1" dirty="0" smtClean="0"/>
              <a:t>суздальского </a:t>
            </a:r>
            <a:r>
              <a:rPr lang="ru-RU" sz="2400" b="1" dirty="0"/>
              <a:t>Юрия Всеволодовича потерпело страшное поражение, сам он </a:t>
            </a:r>
            <a:r>
              <a:rPr lang="ru-RU" sz="2400" b="1" dirty="0" smtClean="0"/>
              <a:t>был убит</a:t>
            </a:r>
          </a:p>
          <a:p>
            <a:pPr algn="just"/>
            <a:r>
              <a:rPr lang="ru-RU" sz="2200" b="1" dirty="0" smtClean="0"/>
              <a:t>      </a:t>
            </a:r>
            <a:endParaRPr lang="ru-RU" sz="2200" b="1" dirty="0"/>
          </a:p>
        </p:txBody>
      </p:sp>
      <p:pic>
        <p:nvPicPr>
          <p:cNvPr id="7170" name="Picture 2" descr="C:\Users\Учитель\Desktop\ЕГОР ПРОЕКТ\slide-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25360"/>
            <a:ext cx="7128792" cy="498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34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19" y="476672"/>
            <a:ext cx="84969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  После </a:t>
            </a:r>
            <a:r>
              <a:rPr lang="ru-RU" sz="2400" b="1" dirty="0"/>
              <a:t>двухнедельной осады монголы взяли маленький городок Торжок и двинулись в сторону Новгорода Великого. Однако в 100 верстах от города Батый дал приказ поворачивать на юг</a:t>
            </a:r>
          </a:p>
        </p:txBody>
      </p:sp>
      <p:pic>
        <p:nvPicPr>
          <p:cNvPr id="12290" name="Picture 2" descr="https://avatars.dzeninfra.ru/get-zen_doc/5235030/pub_60e2fced7671f13f018faa6b_60e2fdc6716f6b471a76332a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9" y="2132856"/>
            <a:ext cx="9149720" cy="492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26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7260" y="332656"/>
            <a:ext cx="878497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          По </a:t>
            </a:r>
            <a:r>
              <a:rPr lang="ru-RU" sz="2000" b="1" dirty="0"/>
              <a:t>дороге в южные степи много хлопот хану причинил маленький городок Козельск. Семь недель монголо-татары, несмотря на многократное численное превосходство, постоянные штурмы, не могли взять его. Их потери составили несколько тысяч человек, включая родственников </a:t>
            </a:r>
            <a:r>
              <a:rPr lang="ru-RU" sz="2000" b="1" dirty="0" smtClean="0"/>
              <a:t>Батыя</a:t>
            </a:r>
          </a:p>
          <a:p>
            <a:r>
              <a:rPr lang="ru-RU" b="1" dirty="0"/>
              <a:t> </a:t>
            </a:r>
            <a:r>
              <a:rPr lang="ru-RU" b="1" dirty="0" smtClean="0"/>
              <a:t>      </a:t>
            </a:r>
            <a:endParaRPr lang="ru-RU" b="1" dirty="0"/>
          </a:p>
        </p:txBody>
      </p:sp>
      <p:pic>
        <p:nvPicPr>
          <p:cNvPr id="9220" name="Picture 4" descr="https://sun9-41.userapi.com/impg/zwvPL8sF0tDTzsGXVFeWKDAgPiMZFq1JOk1x9w/xBvqMtu_Nls.jpg?size=1000x600&amp;quality=95&amp;sign=bfc0018322e8016321ffa65b77830581&amp;c_uniq_tag=2rkg2CNY6WNox6mzvUWUEEAMSK0oNla1cPFSbsOm_n4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622164"/>
            <a:ext cx="9180512" cy="55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22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92080" y="1172359"/>
            <a:ext cx="35283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«</a:t>
            </a:r>
            <a:r>
              <a:rPr lang="ru-RU" sz="3200" b="1" dirty="0"/>
              <a:t>Злой город» - так прозвали </a:t>
            </a:r>
            <a:r>
              <a:rPr lang="ru-RU" sz="3200" b="1" dirty="0" smtClean="0"/>
              <a:t>монголы </a:t>
            </a:r>
            <a:r>
              <a:rPr lang="ru-RU" sz="3200" b="1" dirty="0"/>
              <a:t>взятый, наконец, </a:t>
            </a:r>
            <a:r>
              <a:rPr lang="ru-RU" sz="3200" b="1" dirty="0" smtClean="0"/>
              <a:t>Козельск. </a:t>
            </a:r>
          </a:p>
          <a:p>
            <a:pPr algn="ctr"/>
            <a:r>
              <a:rPr lang="ru-RU" sz="3200" b="1" dirty="0" smtClean="0"/>
              <a:t>Батый стёр город с лица земли, не оставив никого в живых</a:t>
            </a:r>
          </a:p>
          <a:p>
            <a:endParaRPr lang="ru-RU" b="1" dirty="0"/>
          </a:p>
        </p:txBody>
      </p:sp>
      <p:pic>
        <p:nvPicPr>
          <p:cNvPr id="11266" name="Picture 2" descr="https://www.eg.ru/wp-content/uploads/2023/02/oborona-kozelska-miniatyura-16-veka-iz-nikonovskoy-letopisi1222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52" y="404664"/>
            <a:ext cx="4897571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86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84887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 smtClean="0"/>
              <a:t>      В </a:t>
            </a:r>
            <a:r>
              <a:rPr lang="ru-RU" sz="2600" b="1" dirty="0"/>
              <a:t>1239 </a:t>
            </a:r>
            <a:r>
              <a:rPr lang="ru-RU" sz="2600" b="1" dirty="0" smtClean="0"/>
              <a:t>году </a:t>
            </a:r>
            <a:r>
              <a:rPr lang="ru-RU" sz="2600" b="1" dirty="0"/>
              <a:t>Батый, добив половцев и набравшись сил в причерноморских степях, снова появился на Руси. Сначала были разорены Муромское княжество, земли по реке </a:t>
            </a:r>
            <a:r>
              <a:rPr lang="ru-RU" sz="2600" b="1" dirty="0" err="1"/>
              <a:t>Клязьме</a:t>
            </a:r>
            <a:r>
              <a:rPr lang="ru-RU" sz="2600" b="1" dirty="0"/>
              <a:t>. Но основные силы хана действовали на юге. После ожесточенных боев монголы взяли и уничтожили Чернигов и </a:t>
            </a:r>
            <a:r>
              <a:rPr lang="ru-RU" sz="2600" b="1" dirty="0" smtClean="0"/>
              <a:t>Переславль</a:t>
            </a:r>
            <a:endParaRPr lang="ru-RU" sz="2600" b="1" dirty="0"/>
          </a:p>
        </p:txBody>
      </p:sp>
      <p:pic>
        <p:nvPicPr>
          <p:cNvPr id="14338" name="Picture 2" descr="https://ru-static.z-dn.net/files/df1/6aef442c969ca1816d39c14e3f90d88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33188"/>
            <a:ext cx="6317186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12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41280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 В </a:t>
            </a:r>
            <a:r>
              <a:rPr lang="ru-RU" sz="2400" b="1" dirty="0"/>
              <a:t>1240 </a:t>
            </a:r>
            <a:r>
              <a:rPr lang="ru-RU" sz="2400" b="1" dirty="0" smtClean="0"/>
              <a:t>году </a:t>
            </a:r>
            <a:r>
              <a:rPr lang="ru-RU" sz="2400" b="1" dirty="0"/>
              <a:t>огромное войско завоевателей подошло к Киеву и, преодолев отчаянное сопротивление его жителей, захватило город. Почти все киевляне пали под стрелами и саблями неприятеля или оказались в </a:t>
            </a:r>
            <a:r>
              <a:rPr lang="ru-RU" sz="2400" b="1" dirty="0" smtClean="0"/>
              <a:t>плену</a:t>
            </a:r>
            <a:endParaRPr lang="ru-RU" sz="2400" b="1" dirty="0"/>
          </a:p>
        </p:txBody>
      </p:sp>
      <p:pic>
        <p:nvPicPr>
          <p:cNvPr id="13314" name="Picture 2" descr="https://warfiles.ru/uploads/posts/2018-08/1533189990_de896ca1-800x5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60" y="2017780"/>
            <a:ext cx="7620000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93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16136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 Батый </a:t>
            </a:r>
            <a:r>
              <a:rPr lang="ru-RU" sz="2400" b="1" dirty="0"/>
              <a:t>начал нападение на </a:t>
            </a:r>
            <a:r>
              <a:rPr lang="ru-RU" sz="2400" b="1" dirty="0" smtClean="0"/>
              <a:t>Галицко-Волынское </a:t>
            </a:r>
            <a:r>
              <a:rPr lang="ru-RU" sz="2400" b="1" dirty="0"/>
              <a:t>княжество. Для того чтобы сохранить свои жизни, жители города дали хану большое количество лошадей и провизии</a:t>
            </a:r>
            <a:r>
              <a:rPr lang="ru-RU" sz="2400" b="1" dirty="0" smtClean="0"/>
              <a:t>.</a:t>
            </a:r>
          </a:p>
          <a:p>
            <a:pPr algn="just"/>
            <a:r>
              <a:rPr lang="ru-RU" sz="2400" b="1" dirty="0" smtClean="0"/>
              <a:t>      После </a:t>
            </a:r>
            <a:r>
              <a:rPr lang="ru-RU" sz="2400" b="1" dirty="0"/>
              <a:t>этого захватчики устремились в сторону Польши и </a:t>
            </a:r>
            <a:r>
              <a:rPr lang="ru-RU" sz="2400" b="1" dirty="0" smtClean="0"/>
              <a:t>Венгрии.</a:t>
            </a:r>
            <a:endParaRPr lang="ru-RU" sz="2400" b="1" dirty="0"/>
          </a:p>
        </p:txBody>
      </p:sp>
      <p:pic>
        <p:nvPicPr>
          <p:cNvPr id="15362" name="Picture 2" descr="https://static.tildacdn.com/tild6330-3637-4566-a138-346262353534/6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36" y="2724459"/>
            <a:ext cx="7596336" cy="434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13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543800" cy="1676400"/>
          </a:xfrm>
        </p:spPr>
        <p:txBody>
          <a:bodyPr/>
          <a:lstStyle/>
          <a:p>
            <a:r>
              <a:rPr lang="ru-RU" dirty="0" smtClean="0"/>
              <a:t>СПАСИБО </a:t>
            </a:r>
            <a:r>
              <a:rPr lang="ru-RU" dirty="0" smtClean="0"/>
              <a:t>ЗА ВНИМАНИЕ!</a:t>
            </a:r>
            <a:endParaRPr lang="ru-RU" dirty="0"/>
          </a:p>
        </p:txBody>
      </p:sp>
      <p:pic>
        <p:nvPicPr>
          <p:cNvPr id="4" name="Picture 2" descr="C:\Users\Учитель\Desktop\ЕГОР ПРОЕКТ\64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6751281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30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108</TotalTime>
  <Words>458</Words>
  <Application>Microsoft Office PowerPoint</Application>
  <PresentationFormat>Экран (4:3)</PresentationFormat>
  <Paragraphs>22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NewsPrint</vt:lpstr>
      <vt:lpstr>   СОПРОТИВЛЕНИЕ  РУССКИХ ЛЮДЕЙ НАШЕСТВИЮ ВОЙСК ХАНА БАТЫЯ</vt:lpstr>
      <vt:lpstr> Монголы овладели огромной территорией - от Китая до Средней Азии и Закавказья.   Чингисхан поделил ее между своими сыновьями. Западные земли достались старшему сыну Джучи, который умер в один год с отцом (1227). Во главе Западного улуса (части) Монгольской империи встал сын Джучи- молодой, энергичный Бату (Бытый).   В 1235 г. на курултае монгольских ханов, который проходил под руководством нового великого хана Угэдэя, сына Чингисхана, было принято решение о походе в Европу, «к последнему морю» </vt:lpstr>
      <vt:lpstr>Хан Батый (Бату) - что в переводе означало – несокрушимый (? -1255) Сын Джучи, внук Чингисхана</vt:lpstr>
      <vt:lpstr>Осенью 1236 года на Волжскую Булгарию двинулось огромное войско Батыя. Ее города и селения монголо-татары разорили и выжгли, жителей перебили или увели в плен, оставшиеся в живых спасались в лесах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Сопротивление русских людей нашествию войск хана Батыя</dc:title>
  <dc:creator>Учитель</dc:creator>
  <cp:lastModifiedBy>Учитель</cp:lastModifiedBy>
  <cp:revision>13</cp:revision>
  <dcterms:created xsi:type="dcterms:W3CDTF">2024-03-17T12:56:36Z</dcterms:created>
  <dcterms:modified xsi:type="dcterms:W3CDTF">2025-11-09T12:52:32Z</dcterms:modified>
</cp:coreProperties>
</file>