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45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24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42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0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12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902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46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782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26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24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31D62C1-713D-450F-9099-D2C24B980DEC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5D7D7A2-ED47-42B7-87BA-AC7E35AE98E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728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8703" y="343667"/>
            <a:ext cx="10406977" cy="39814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Тема, актуальность и проблема исследовательского проекта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438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>
                <a:solidFill>
                  <a:srgbClr val="002060"/>
                </a:solidFill>
              </a:rPr>
              <a:t>В чем разница?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   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ru-RU" sz="3600" dirty="0" smtClean="0"/>
              <a:t>конкретная </a:t>
            </a:r>
            <a:r>
              <a:rPr lang="ru-RU" sz="3600" dirty="0"/>
              <a:t>ситуация, затруднение или противоречие, которое требует решения. </a:t>
            </a:r>
            <a:endParaRPr lang="ru-RU" sz="3600" dirty="0" smtClean="0"/>
          </a:p>
          <a:p>
            <a:endParaRPr lang="ru-RU" sz="3600" dirty="0" smtClean="0"/>
          </a:p>
          <a:p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3600" dirty="0" err="1"/>
              <a:t>обоснование</a:t>
            </a:r>
            <a:r>
              <a:rPr lang="ru-RU" sz="3600" dirty="0"/>
              <a:t>, почему именно эта проблема заслуживает внимания именно сейчас, в текущих условиях.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600" dirty="0" smtClean="0"/>
              <a:t>      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8342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602" y="286603"/>
            <a:ext cx="10008077" cy="1559131"/>
          </a:xfrm>
        </p:spPr>
        <p:txBody>
          <a:bodyPr/>
          <a:lstStyle/>
          <a:p>
            <a:pPr algn="ctr"/>
            <a:r>
              <a:rPr lang="ru-RU" sz="5400" b="1" dirty="0">
                <a:solidFill>
                  <a:srgbClr val="002060"/>
                </a:solidFill>
              </a:rPr>
              <a:t>Проблема проекта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C00000"/>
                </a:solidFill>
              </a:rPr>
              <a:t>ядро </a:t>
            </a:r>
            <a:r>
              <a:rPr lang="ru-RU" sz="6000" dirty="0" smtClean="0">
                <a:solidFill>
                  <a:srgbClr val="C00000"/>
                </a:solidFill>
              </a:rPr>
              <a:t>проекта</a:t>
            </a:r>
          </a:p>
          <a:p>
            <a:r>
              <a:rPr lang="ru-RU" sz="6000" dirty="0"/>
              <a:t>«Что не так?», «Что мешает?», «Что требует улучшения?»</a:t>
            </a:r>
          </a:p>
        </p:txBody>
      </p:sp>
    </p:spTree>
    <p:extLst>
      <p:ext uri="{BB962C8B-B14F-4D97-AF65-F5344CB8AC3E}">
        <p14:creationId xmlns:p14="http://schemas.microsoft.com/office/powerpoint/2010/main" val="1521798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Формулировка проблемы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</a:rPr>
              <a:t>-</a:t>
            </a:r>
            <a:r>
              <a:rPr lang="ru-RU" sz="2400" b="1" dirty="0" smtClean="0">
                <a:solidFill>
                  <a:srgbClr val="002060"/>
                </a:solidFill>
              </a:rPr>
              <a:t>конкретность </a:t>
            </a:r>
            <a:r>
              <a:rPr lang="ru-RU" dirty="0" smtClean="0"/>
              <a:t>Проблема </a:t>
            </a:r>
            <a:r>
              <a:rPr lang="ru-RU" dirty="0"/>
              <a:t>должна быть чёткой, без общих фраз. Вместо «Плохое обслуживание» лучше: «Среднее время ответа оператора на запрос клиента составляет 3 часа».</a:t>
            </a:r>
            <a:endParaRPr lang="ru-RU" dirty="0" smtClean="0"/>
          </a:p>
          <a:p>
            <a:r>
              <a:rPr lang="ru-RU" sz="2400" b="1" dirty="0" smtClean="0">
                <a:solidFill>
                  <a:srgbClr val="002060"/>
                </a:solidFill>
              </a:rPr>
              <a:t>-измеримость </a:t>
            </a:r>
            <a:r>
              <a:rPr lang="ru-RU" dirty="0"/>
              <a:t>Нужно указать, как можно оценить масштаб проблемы (количество жалоб, время простоя, финансовые потери).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- связь с целью </a:t>
            </a:r>
            <a:r>
              <a:rPr lang="ru-RU" dirty="0"/>
              <a:t>Проблема определяет цель проекта: что именно нужно изменить или создать.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- анализ причин </a:t>
            </a:r>
            <a:r>
              <a:rPr lang="ru-RU" dirty="0" smtClean="0"/>
              <a:t>Полезно </a:t>
            </a:r>
            <a:r>
              <a:rPr lang="ru-RU" dirty="0"/>
              <a:t>использовать техники вроде «5 почему», чтобы докопаться до корневой причины, а не останавливаться на симптоме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70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Пример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45734"/>
            <a:ext cx="10280556" cy="4023360"/>
          </a:xfrm>
        </p:spPr>
        <p:txBody>
          <a:bodyPr>
            <a:normAutofit/>
          </a:bodyPr>
          <a:lstStyle/>
          <a:p>
            <a:pPr algn="just"/>
            <a:r>
              <a:rPr lang="ru-RU" sz="2800" dirty="0" err="1"/>
              <a:t>Буллинг</a:t>
            </a:r>
            <a:r>
              <a:rPr lang="ru-RU" sz="2800" dirty="0"/>
              <a:t> (школьная травля) является одной из наиболее острых и распространённых проблем современного образования. Это систематическое агрессивное поведение оказывает деструктивное влияние на всех участников процесса. Несмотря на повышенное внимание к теме </a:t>
            </a:r>
            <a:r>
              <a:rPr lang="ru-RU" sz="2800" dirty="0" err="1"/>
              <a:t>буллинга</a:t>
            </a:r>
            <a:r>
              <a:rPr lang="ru-RU" sz="2800" dirty="0"/>
              <a:t> в последние годы, проблема травли в школах не решена. Проведённый предварительный опрос школьников показал, что немалая часть из них сталкивалась с </a:t>
            </a:r>
            <a:r>
              <a:rPr lang="ru-RU" sz="2800" dirty="0" err="1"/>
              <a:t>буллингом</a:t>
            </a:r>
            <a:r>
              <a:rPr lang="ru-RU" sz="2800" dirty="0"/>
              <a:t>. Это сказывалось на их повседневной жизни. 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44513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Актуальность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</a:rPr>
              <a:t>объяснение значимости проблемы и, как следствие, самого проекта</a:t>
            </a:r>
            <a:r>
              <a:rPr lang="ru-RU" sz="32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3200" dirty="0"/>
              <a:t>почему эту проблему нужно решать именно </a:t>
            </a:r>
            <a:r>
              <a:rPr lang="ru-RU" sz="3200" dirty="0" smtClean="0"/>
              <a:t>сейчас? </a:t>
            </a:r>
          </a:p>
          <a:p>
            <a:r>
              <a:rPr lang="ru-RU" sz="3200" dirty="0" smtClean="0"/>
              <a:t>кому </a:t>
            </a:r>
            <a:r>
              <a:rPr lang="ru-RU" sz="3200" dirty="0"/>
              <a:t>это важно </a:t>
            </a:r>
            <a:r>
              <a:rPr lang="ru-RU" sz="3200" dirty="0" smtClean="0"/>
              <a:t>?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какую пользу принесёт проект? 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903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Актуальность в нашем проекте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- с научной </a:t>
            </a:r>
            <a:r>
              <a:rPr lang="ru-RU" sz="3600" dirty="0"/>
              <a:t>точки </a:t>
            </a:r>
            <a:r>
              <a:rPr lang="ru-RU" sz="3600" dirty="0" smtClean="0"/>
              <a:t>зрения </a:t>
            </a:r>
            <a:r>
              <a:rPr lang="ru-RU" sz="2800" dirty="0" smtClean="0"/>
              <a:t>Опишите </a:t>
            </a:r>
            <a:r>
              <a:rPr lang="ru-RU" sz="2800" dirty="0"/>
              <a:t>общую ситуацию в той сфере, которой посвящён проект (тенденции, вызовы, потребности)</a:t>
            </a:r>
            <a:endParaRPr lang="ru-RU" sz="2800" dirty="0" smtClean="0"/>
          </a:p>
          <a:p>
            <a:r>
              <a:rPr lang="ru-RU" sz="3600" dirty="0" smtClean="0"/>
              <a:t>- с социальной </a:t>
            </a:r>
            <a:r>
              <a:rPr lang="ru-RU" sz="3600" dirty="0"/>
              <a:t>точки зрения </a:t>
            </a:r>
            <a:r>
              <a:rPr lang="ru-RU" sz="2800" dirty="0"/>
              <a:t>Чётко обозначьте, кому будет полезен результат проекта и в чём будет заключаться положительный эффект. </a:t>
            </a:r>
            <a:endParaRPr lang="ru-RU" sz="2800" dirty="0" smtClean="0"/>
          </a:p>
          <a:p>
            <a:r>
              <a:rPr lang="ru-RU" sz="3600" dirty="0" smtClean="0"/>
              <a:t>- для меня лично   </a:t>
            </a:r>
            <a:r>
              <a:rPr lang="ru-RU" sz="2800" dirty="0" smtClean="0"/>
              <a:t>(почему для вас актуальна эта работа. Личный опыт. Почему вы выбрали для себя эту тему)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24443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пример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С научной точки зрения, актуальность данной работы заключается в исследовании связи травли с успеваемостью и психологическим состоянием учащихся.</a:t>
            </a:r>
          </a:p>
          <a:p>
            <a:r>
              <a:rPr lang="ru-RU" sz="2400" dirty="0"/>
              <a:t>С социальной точки зрения, работа актуальна для учеников, которые могут стать или уже являются жертвами травли, а также для педагогов и школьных психологов, которым важно своевременно выявлять </a:t>
            </a:r>
            <a:r>
              <a:rPr lang="ru-RU" sz="2400" dirty="0" err="1"/>
              <a:t>буллинг</a:t>
            </a:r>
            <a:r>
              <a:rPr lang="ru-RU" sz="2400" dirty="0"/>
              <a:t> и пресекать его.</a:t>
            </a:r>
          </a:p>
          <a:p>
            <a:r>
              <a:rPr lang="ru-RU" sz="2400" dirty="0"/>
              <a:t>Для меня лично работа актуальна тем, что часть моего окружения сталкивалась с </a:t>
            </a:r>
            <a:r>
              <a:rPr lang="ru-RU" sz="2400" dirty="0" err="1"/>
              <a:t>буллингом</a:t>
            </a:r>
            <a:r>
              <a:rPr lang="ru-RU" sz="2400" dirty="0"/>
              <a:t>, и моё исследование может привлечь внимание к их проблемам и помочь их разрешить.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269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ТИПИЧНЫЕ ОШИБКИ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97281" y="1841478"/>
            <a:ext cx="10242524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Смешение понятий.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стоит писать об актуальности самой проблемы, а не проекта.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Общие фразы.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Избегайте размытых формулировок вроде «актуальность не ясна» — нужны конкретные аргументы.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Игнорирование контекста.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Нельзя обосновывать актуальность, не показав, почему именно сейчас и в этих условиях проблема стала острой. </a:t>
            </a:r>
          </a:p>
        </p:txBody>
      </p:sp>
    </p:spTree>
    <p:extLst>
      <p:ext uri="{BB962C8B-B14F-4D97-AF65-F5344CB8AC3E}">
        <p14:creationId xmlns:p14="http://schemas.microsoft.com/office/powerpoint/2010/main" val="245093780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</TotalTime>
  <Words>433</Words>
  <Application>Microsoft Office PowerPoint</Application>
  <PresentationFormat>Широкоэкранный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Ретро</vt:lpstr>
      <vt:lpstr>Тема, актуальность и проблема исследовательского проекта</vt:lpstr>
      <vt:lpstr>В чем разница?</vt:lpstr>
      <vt:lpstr>Проблема проекта </vt:lpstr>
      <vt:lpstr>Формулировка проблемы</vt:lpstr>
      <vt:lpstr>Пример</vt:lpstr>
      <vt:lpstr>Актуальность </vt:lpstr>
      <vt:lpstr>Актуальность в нашем проекте</vt:lpstr>
      <vt:lpstr>пример</vt:lpstr>
      <vt:lpstr>ТИПИЧНЫЕ ОШИБКИ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Тема, актуальность и проблема исследовательского проекта</dc:title>
  <dc:creator>Марина</dc:creator>
  <cp:lastModifiedBy>Марина</cp:lastModifiedBy>
  <cp:revision>6</cp:revision>
  <dcterms:created xsi:type="dcterms:W3CDTF">2026-09-13T13:37:30Z</dcterms:created>
  <dcterms:modified xsi:type="dcterms:W3CDTF">2026-09-13T14:18:36Z</dcterms:modified>
</cp:coreProperties>
</file>