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5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1365" cy="6858000"/>
  <p:notesSz cx="6858000" cy="12191365"/>
  <p:embeddedFontLst>
    <p:embeddedFont>
      <p:font typeface="Raleway" pitchFamily="34" charset="0"/>
      <p:regular r:id="rId19"/>
    </p:embeddedFont>
    <p:embeddedFont>
      <p:font typeface="Raleway" pitchFamily="34" charset="-122"/>
      <p:regular r:id="rId20"/>
    </p:embeddedFont>
    <p:embeddedFont>
      <p:font typeface="Roboto" panose="02000000000000000000" pitchFamily="34" charset="0"/>
      <p:regular r:id="rId21"/>
    </p:embeddedFont>
    <p:embeddedFont>
      <p:font typeface="Roboto" panose="02000000000000000000" pitchFamily="34" charset="-122"/>
      <p:regular r:id="rId22"/>
    </p:embeddedFont>
    <p:embeddedFont>
      <p:font typeface="Roboto Bold" panose="02000000000000000000" pitchFamily="34" charset="0"/>
      <p:bold r:id="rId23"/>
    </p:embeddedFont>
    <p:embeddedFont>
      <p:font typeface="Roboto Bold" panose="02000000000000000000" pitchFamily="34" charset="-122"/>
      <p:bold r:id="rId24"/>
    </p:embeddedFont>
    <p:embeddedFont>
      <p:font typeface="Consolas" panose="020B0609020204030204" pitchFamily="34" charset="0"/>
      <p:regular r:id="rId25"/>
      <p:bold r:id="rId26"/>
      <p:italic r:id="rId27"/>
      <p:boldItalic r:id="rId28"/>
    </p:embeddedFont>
    <p:embeddedFont>
      <p:font typeface="Consolas" panose="020B0609020204030204" pitchFamily="34" charset="-122"/>
      <p:regular r:id="rId29"/>
      <p:bold r:id="rId30"/>
      <p:italic r:id="rId31"/>
      <p:boldItalic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18.fntdata"/><Relationship Id="rId35" Type="http://schemas.openxmlformats.org/officeDocument/2006/relationships/font" Target="fonts/font17.fntdata"/><Relationship Id="rId34" Type="http://schemas.openxmlformats.org/officeDocument/2006/relationships/font" Target="fonts/font16.fntdata"/><Relationship Id="rId33" Type="http://schemas.openxmlformats.org/officeDocument/2006/relationships/font" Target="fonts/font15.fntdata"/><Relationship Id="rId32" Type="http://schemas.openxmlformats.org/officeDocument/2006/relationships/font" Target="fonts/font14.fntdata"/><Relationship Id="rId31" Type="http://schemas.openxmlformats.org/officeDocument/2006/relationships/font" Target="fonts/font13.fntdata"/><Relationship Id="rId30" Type="http://schemas.openxmlformats.org/officeDocument/2006/relationships/font" Target="fonts/font12.fntdata"/><Relationship Id="rId3" Type="http://schemas.openxmlformats.org/officeDocument/2006/relationships/slide" Target="slides/slide1.xml"/><Relationship Id="rId29" Type="http://schemas.openxmlformats.org/officeDocument/2006/relationships/font" Target="fonts/font11.fntdata"/><Relationship Id="rId28" Type="http://schemas.openxmlformats.org/officeDocument/2006/relationships/font" Target="fonts/font10.fntdata"/><Relationship Id="rId27" Type="http://schemas.openxmlformats.org/officeDocument/2006/relationships/font" Target="fonts/font9.fntdata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861333"/>
            <a:ext cx="6296860" cy="5906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Таблицы истинности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61475" y="3714849"/>
            <a:ext cx="6906444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Урок информатики, 8 класс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40" y="475456"/>
            <a:ext cx="4430205" cy="59070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58673"/>
            <a:ext cx="6296860" cy="4430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Цели и задачи урока</a:t>
            </a:r>
            <a:endParaRPr lang="en-US" sz="27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148060"/>
            <a:ext cx="6296860" cy="121136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96762" y="1254323"/>
            <a:ext cx="170057" cy="21262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5394091" y="1715095"/>
            <a:ext cx="5975399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Понять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5394091" y="2000250"/>
            <a:ext cx="5975399" cy="198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Что такое таблица истинности и зачем она нужна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465685"/>
            <a:ext cx="6296860" cy="12113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96762" y="2571948"/>
            <a:ext cx="170057" cy="21262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2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5394091" y="3032720"/>
            <a:ext cx="5975399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Изучить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5394091" y="3317875"/>
            <a:ext cx="5975399" cy="198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Основные логические операции: НЕ, И, ИЛИ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3783310"/>
            <a:ext cx="6296860" cy="121136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96762" y="3889573"/>
            <a:ext cx="170057" cy="21262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3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5394091" y="4350345"/>
            <a:ext cx="5975399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Освоить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5394091" y="4635500"/>
            <a:ext cx="5975399" cy="198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Алгоритм пошагового построения таблиц</a:t>
            </a:r>
            <a:endParaRPr lang="en-US" sz="11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5100935"/>
            <a:ext cx="6296860" cy="121136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96762" y="5207198"/>
            <a:ext cx="170057" cy="21262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4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5394091" y="5667970"/>
            <a:ext cx="5975399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Применить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5394091" y="5953125"/>
            <a:ext cx="5975399" cy="198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Таблицы для анализа логических выражений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000522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407679"/>
            <a:ext cx="6903269" cy="118129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Высказывание и таблица истинности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4633201" y="2757388"/>
            <a:ext cx="6903269" cy="13797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Высказывание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повествовательное предложение, которое может быть </a:t>
            </a: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истинным (1)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или </a:t>
            </a: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ложным (0)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Таблица истинности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показывает значение сложного выражения при всех возможных наборах значений переменных.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930080"/>
            <a:ext cx="5339820" cy="113992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7479" y="5144492"/>
            <a:ext cx="4809409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«2 + 2 = 4»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977479" y="5553174"/>
            <a:ext cx="4809409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→ всегда </a:t>
            </a: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истина (1)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4930080"/>
            <a:ext cx="5339919" cy="113992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506305" y="5144492"/>
            <a:ext cx="4809509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«Сегодня идёт дождь»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6506305" y="5553174"/>
            <a:ext cx="4809509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→ зависит от ситуации: 0 или 1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3636"/>
            <a:ext cx="10868745" cy="5352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Логическая операция: инверсия (НЕ)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61475" y="2427387"/>
            <a:ext cx="6918350" cy="52248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Инверсия (¬A, NOT)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меняет значение переменной на противоположное. Если было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1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станет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0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и наоборот.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124498"/>
            <a:ext cx="6918350" cy="887413"/>
          </a:xfrm>
          <a:prstGeom prst="roundRect">
            <a:avLst>
              <a:gd name="adj" fmla="val 8107"/>
            </a:avLst>
          </a:prstGeom>
          <a:solidFill>
            <a:srgbClr val="E1E1EA"/>
          </a:solidFill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722" y="3356670"/>
            <a:ext cx="214109" cy="17125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18078" y="3306961"/>
            <a:ext cx="6190500" cy="52248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Инверсия — единственная </a:t>
            </a:r>
            <a:r>
              <a:rPr lang="en-US" sz="1300" b="1" dirty="0">
                <a:solidFill>
                  <a:srgbClr val="000000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унарная</a:t>
            </a:r>
            <a:r>
              <a:rPr lang="en-US" sz="13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операция: она применяется к одному операнду.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074" y="1470918"/>
            <a:ext cx="3532397" cy="353248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61475" y="5352653"/>
            <a:ext cx="10868745" cy="977106"/>
          </a:xfrm>
          <a:prstGeom prst="roundRect">
            <a:avLst>
              <a:gd name="adj" fmla="val 736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667825" y="5359003"/>
            <a:ext cx="5428023" cy="964406"/>
          </a:xfrm>
          <a:custGeom>
            <a:avLst/>
            <a:gdLst/>
            <a:ahLst/>
            <a:cxnLst/>
            <a:rect l="l" t="t" r="r" b="b"/>
            <a:pathLst>
              <a:path w="5428023" h="964406">
                <a:moveTo>
                  <a:pt x="59954" y="0"/>
                </a:moveTo>
                <a:lnTo>
                  <a:pt x="5428023" y="0"/>
                </a:lnTo>
                <a:lnTo>
                  <a:pt x="5428023" y="964406"/>
                </a:lnTo>
                <a:lnTo>
                  <a:pt x="59954" y="964406"/>
                </a:lnTo>
                <a:arcTo wR="59954" hR="59956" stAng="5400000" swAng="5400000"/>
                <a:lnTo>
                  <a:pt x="0" y="59956"/>
                </a:lnTo>
                <a:arcTo wR="59954" hR="59956" stAng="10800000" swAng="5400000"/>
                <a:close/>
              </a:path>
            </a:pathLst>
          </a:custGeom>
          <a:solidFill>
            <a:srgbClr val="E1E1EA"/>
          </a:solidFill>
        </p:spPr>
      </p:sp>
      <p:sp>
        <p:nvSpPr>
          <p:cNvPr id="10" name="Text 6"/>
          <p:cNvSpPr/>
          <p:nvPr/>
        </p:nvSpPr>
        <p:spPr>
          <a:xfrm>
            <a:off x="839072" y="5530255"/>
            <a:ext cx="5085528" cy="26759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A = 0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839072" y="5890915"/>
            <a:ext cx="5085528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¬A =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1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095848" y="5359003"/>
            <a:ext cx="5428023" cy="964406"/>
          </a:xfrm>
          <a:custGeom>
            <a:avLst/>
            <a:gdLst/>
            <a:ahLst/>
            <a:cxnLst/>
            <a:rect l="l" t="t" r="r" b="b"/>
            <a:pathLst>
              <a:path w="5428023" h="964406">
                <a:moveTo>
                  <a:pt x="0" y="0"/>
                </a:moveTo>
                <a:lnTo>
                  <a:pt x="5368068" y="0"/>
                </a:lnTo>
                <a:arcTo wR="59954" hR="59956" stAng="16200000" swAng="5400000"/>
                <a:lnTo>
                  <a:pt x="5428023" y="904450"/>
                </a:lnTo>
                <a:arcTo wR="59954" hR="59956" stAng="0" swAng="5400000"/>
                <a:lnTo>
                  <a:pt x="0" y="964406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</p:spPr>
      </p:sp>
      <p:sp>
        <p:nvSpPr>
          <p:cNvPr id="13" name="Shape 9"/>
          <p:cNvSpPr/>
          <p:nvPr/>
        </p:nvSpPr>
        <p:spPr>
          <a:xfrm>
            <a:off x="6095848" y="5359003"/>
            <a:ext cx="19050" cy="964406"/>
          </a:xfrm>
          <a:prstGeom prst="roundRect">
            <a:avLst>
              <a:gd name="adj" fmla="val 49999"/>
            </a:avLst>
          </a:prstGeom>
          <a:solidFill>
            <a:srgbClr val="C7C7D0"/>
          </a:solidFill>
        </p:spPr>
      </p:sp>
      <p:sp>
        <p:nvSpPr>
          <p:cNvPr id="14" name="Text 10"/>
          <p:cNvSpPr/>
          <p:nvPr/>
        </p:nvSpPr>
        <p:spPr>
          <a:xfrm>
            <a:off x="6267095" y="5530255"/>
            <a:ext cx="5085528" cy="26759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A = 1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6267095" y="5890915"/>
            <a:ext cx="5085528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¬A =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0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38585"/>
            <a:ext cx="10868745" cy="5906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Логическая операция: конъюнкция (И)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2062163"/>
            <a:ext cx="6903269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Конъюнкция (A ∧ B, AND)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результат истинен </a:t>
            </a: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только тогда, когда оба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операнда истинны. Одно ложное значение делает всё выражение ложным.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4633201" y="2879626"/>
          <a:ext cx="6903270" cy="2734995"/>
        </p:xfrm>
        <a:graphic>
          <a:graphicData uri="http://schemas.openxmlformats.org/drawingml/2006/table">
            <a:tbl>
              <a:tblPr/>
              <a:tblGrid>
                <a:gridCol w="2301554"/>
                <a:gridCol w="2300858"/>
                <a:gridCol w="2300858"/>
              </a:tblGrid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B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 ∧ B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38585"/>
            <a:ext cx="10868745" cy="5906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Логическая операция: дизъюнкция (ИЛИ)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62163"/>
            <a:ext cx="6903269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Дизъюнкция (A ∨ B, OR)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результат ложен </a:t>
            </a: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только тогда, когда оба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операнда ложны. Хотя бы одно истинное значение даёт истину.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661475" y="2879626"/>
          <a:ext cx="6903270" cy="2734995"/>
        </p:xfrm>
        <a:graphic>
          <a:graphicData uri="http://schemas.openxmlformats.org/drawingml/2006/table">
            <a:tbl>
              <a:tblPr/>
              <a:tblGrid>
                <a:gridCol w="2301554"/>
                <a:gridCol w="2300858"/>
                <a:gridCol w="2300858"/>
              </a:tblGrid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B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 ∨ B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5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9158"/>
            <a:ext cx="10868745" cy="5630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Приоритет логических операций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61475" y="1457623"/>
            <a:ext cx="1358568" cy="1026120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14109" y="1812330"/>
            <a:ext cx="253299" cy="31660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2200121" y="1637705"/>
            <a:ext cx="9150022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4. Дизъюнкция ∨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2200121" y="2022177"/>
            <a:ext cx="9150022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Выполняется последней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110032" y="2471043"/>
            <a:ext cx="9330199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</p:spPr>
      </p:sp>
      <p:sp>
        <p:nvSpPr>
          <p:cNvPr id="8" name="Shape 6"/>
          <p:cNvSpPr/>
          <p:nvPr/>
        </p:nvSpPr>
        <p:spPr>
          <a:xfrm>
            <a:off x="661475" y="2573734"/>
            <a:ext cx="2717137" cy="1026120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93344" y="2928441"/>
            <a:ext cx="253299" cy="31660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3558689" y="2753816"/>
            <a:ext cx="7791454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3. Конъюнкция ∧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3558689" y="3138289"/>
            <a:ext cx="7791454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Выполняется перед ИЛИ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468601" y="3587155"/>
            <a:ext cx="7971630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</p:spPr>
      </p:sp>
      <p:sp>
        <p:nvSpPr>
          <p:cNvPr id="13" name="Shape 11"/>
          <p:cNvSpPr/>
          <p:nvPr/>
        </p:nvSpPr>
        <p:spPr>
          <a:xfrm>
            <a:off x="661475" y="3689846"/>
            <a:ext cx="4075705" cy="1026120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72678" y="4044553"/>
            <a:ext cx="253299" cy="31660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3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4917257" y="3869928"/>
            <a:ext cx="6432885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2. Инверсия ¬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4917257" y="4254401"/>
            <a:ext cx="6432885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Выполняется перед И и ИЛИ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827169" y="4703266"/>
            <a:ext cx="6613062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</p:spPr>
      </p:sp>
      <p:sp>
        <p:nvSpPr>
          <p:cNvPr id="18" name="Shape 16"/>
          <p:cNvSpPr/>
          <p:nvPr/>
        </p:nvSpPr>
        <p:spPr>
          <a:xfrm>
            <a:off x="661475" y="4805958"/>
            <a:ext cx="5434373" cy="1026120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52012" y="5160665"/>
            <a:ext cx="253299" cy="31660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4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6275925" y="4986040"/>
            <a:ext cx="5074218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1. Скобки ( )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6275925" y="5370513"/>
            <a:ext cx="5074218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Всегда вычисляются первыми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56682" y="6025257"/>
            <a:ext cx="11478330" cy="2814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Пример: </a:t>
            </a:r>
            <a:r>
              <a:rPr lang="en-US" sz="14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¬A ∨ (A ∧ B)</a:t>
            </a: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→ сначала скобки </a:t>
            </a:r>
            <a:r>
              <a:rPr lang="en-US" sz="14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(A ∧ B)</a:t>
            </a: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затем инверсия </a:t>
            </a:r>
            <a:r>
              <a:rPr lang="en-US" sz="14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¬A</a:t>
            </a: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затем дизъюнкция </a:t>
            </a:r>
            <a:r>
              <a:rPr lang="en-US" sz="14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∨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443"/>
            <a:ext cx="10868745" cy="4430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Алгоритм построения таблицы истинности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205012"/>
            <a:ext cx="708801" cy="8506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76536" y="1346696"/>
            <a:ext cx="1005368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1. Определить число переменных n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055614"/>
            <a:ext cx="708801" cy="8506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76536" y="2197298"/>
            <a:ext cx="1005368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2. Число строк: 2ⁿ (+ 1 строка заголовка)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906216"/>
            <a:ext cx="708801" cy="85060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76536" y="3047901"/>
            <a:ext cx="1005368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3. Число столбцов: переменные + промежуточные операции + итоговый столбец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3756819"/>
            <a:ext cx="708801" cy="85060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476536" y="3898503"/>
            <a:ext cx="1005368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4. Заполнить столбцы переменных всеми комбинациями 0 и 1</a:t>
            </a:r>
            <a:endParaRPr lang="en-US" sz="13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4607421"/>
            <a:ext cx="708801" cy="85060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476536" y="4749105"/>
            <a:ext cx="1005368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5. Последовательно вычислить промежуточные столбцы по приоритету</a:t>
            </a:r>
            <a:endParaRPr lang="en-US" sz="13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5458023"/>
            <a:ext cx="708801" cy="85060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476536" y="5599708"/>
            <a:ext cx="1005368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6. Последний столбец — результат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6036"/>
            <a:ext cx="10868745" cy="5721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Пример 1: построение таблицы для ¬A ∧ B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7257" y="2317750"/>
            <a:ext cx="5156666" cy="30606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126383" y="4668427"/>
            <a:ext cx="1281841" cy="2469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Взять ¬A ∧ B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3510913" y="4544959"/>
            <a:ext cx="1281840" cy="49387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Вычислить ¬A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1869103" y="4544959"/>
            <a:ext cx="1281841" cy="49387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Определить A и B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022826" y="1563694"/>
            <a:ext cx="3513645" cy="2860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Пошаговое вычисление</a:t>
            </a:r>
            <a:endParaRPr lang="en-US" sz="1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/>
        </p:nvGraphicFramePr>
        <p:xfrm>
          <a:off x="8022826" y="2038251"/>
          <a:ext cx="3513645" cy="2883027"/>
        </p:xfrm>
        <a:graphic>
          <a:graphicData uri="http://schemas.openxmlformats.org/drawingml/2006/table">
            <a:tbl>
              <a:tblPr/>
              <a:tblGrid>
                <a:gridCol w="878411"/>
                <a:gridCol w="878411"/>
                <a:gridCol w="878411"/>
                <a:gridCol w="878411"/>
              </a:tblGrid>
              <a:tr h="8054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B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¬A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¬A ∧ B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</a:tr>
              <a:tr h="52019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19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19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0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4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83112" marR="183112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8022826" y="5133578"/>
            <a:ext cx="3513645" cy="987623"/>
          </a:xfrm>
          <a:prstGeom prst="roundRect">
            <a:avLst>
              <a:gd name="adj" fmla="val 7787"/>
            </a:avLst>
          </a:prstGeom>
          <a:solidFill>
            <a:srgbClr val="E1E1EA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880" y="5399584"/>
            <a:ext cx="228793" cy="18305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17727" y="5338961"/>
            <a:ext cx="2735690" cy="57685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Выражение истинно только в одном случае: A = 0 и B = 1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3703"/>
            <a:ext cx="10868745" cy="526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Пример 2: анализ выражения (A ∨ B) ∧ ¬C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61475" y="1375073"/>
            <a:ext cx="11478330" cy="2545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Три переменные →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2³ = 8 строк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. Вычисляем поэтапно: сначала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(A ∨ B)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затем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¬C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наконец — конъюнкцию.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/>
        </p:nvGraphicFramePr>
        <p:xfrm>
          <a:off x="661475" y="1798340"/>
          <a:ext cx="10868746" cy="4074412"/>
        </p:xfrm>
        <a:graphic>
          <a:graphicData uri="http://schemas.openxmlformats.org/drawingml/2006/table">
            <a:tbl>
              <a:tblPr/>
              <a:tblGrid>
                <a:gridCol w="1810795"/>
                <a:gridCol w="1810795"/>
                <a:gridCol w="1811789"/>
                <a:gridCol w="1811789"/>
                <a:gridCol w="1811789"/>
                <a:gridCol w="1811789"/>
              </a:tblGrid>
              <a:tr h="45024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B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C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A ∨ B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¬C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(A∨B) ∧ ¬C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24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1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anose="02000000000000000000" pitchFamily="34" charset="0"/>
                          <a:ea typeface="Roboto" panose="02000000000000000000" pitchFamily="34" charset="-122"/>
                          <a:cs typeface="Roboto" panose="02000000000000000000" pitchFamily="34" charset="0"/>
                        </a:rPr>
                        <a:t>0</a:t>
                      </a:r>
                      <a:endParaRPr lang="en-US" sz="1300" dirty="0">
                        <a:latin typeface="Roboto" panose="02000000000000000000" pitchFamily="34" charset="0"/>
                        <a:ea typeface="Roboto" panose="02000000000000000000" pitchFamily="34" charset="0"/>
                        <a:cs typeface="Roboto" panose="02000000000000000000" pitchFamily="34" charset="0"/>
                      </a:endParaRPr>
                    </a:p>
                  </a:txBody>
                  <a:tcPr marL="168344" marR="168344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1475" y="6054229"/>
            <a:ext cx="11478330" cy="2545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Выражение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истинно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когда хотя бы один из A или B равен 1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И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при этом C = 0.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62708"/>
            <a:ext cx="3532397" cy="35324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18120" y="825500"/>
            <a:ext cx="2108544" cy="260152"/>
          </a:xfrm>
          <a:prstGeom prst="roundRect">
            <a:avLst>
              <a:gd name="adj" fmla="val 22124"/>
            </a:avLst>
          </a:prstGeom>
          <a:solidFill>
            <a:srgbClr val="E1E1EA"/>
          </a:solidFill>
        </p:spPr>
      </p:sp>
      <p:sp>
        <p:nvSpPr>
          <p:cNvPr id="4" name="Text 1"/>
          <p:cNvSpPr/>
          <p:nvPr/>
        </p:nvSpPr>
        <p:spPr>
          <a:xfrm>
            <a:off x="4720809" y="878512"/>
            <a:ext cx="2512751" cy="15755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САМОСТОЯТЕЛЬНАЯ РАБОТА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618120" y="1163058"/>
            <a:ext cx="6918350" cy="5352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Практическая задача</a:t>
            </a:r>
            <a:endParaRPr lang="en-US" sz="3350" dirty="0"/>
          </a:p>
        </p:txBody>
      </p:sp>
      <p:sp>
        <p:nvSpPr>
          <p:cNvPr id="6" name="Text 3"/>
          <p:cNvSpPr/>
          <p:nvPr/>
        </p:nvSpPr>
        <p:spPr>
          <a:xfrm>
            <a:off x="4618120" y="1838127"/>
            <a:ext cx="7527935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Построй таблицу истинности для выражения: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618120" y="2276238"/>
            <a:ext cx="6918350" cy="7386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A ∧ (B ∨ ¬A)</a:t>
            </a:r>
            <a:endParaRPr lang="en-US" sz="4650" dirty="0"/>
          </a:p>
        </p:txBody>
      </p:sp>
      <p:sp>
        <p:nvSpPr>
          <p:cNvPr id="8" name="Shape 5"/>
          <p:cNvSpPr/>
          <p:nvPr/>
        </p:nvSpPr>
        <p:spPr>
          <a:xfrm>
            <a:off x="4618120" y="3167856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682363" y="3199954"/>
            <a:ext cx="256871" cy="32117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158651" y="3226693"/>
            <a:ext cx="2821611" cy="53518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Определи количество строк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5158651" y="3917057"/>
            <a:ext cx="2821611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Переменные: A и B → строк: 2² = 4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174230" y="3167856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38472" y="3199954"/>
            <a:ext cx="256871" cy="32117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714760" y="3226693"/>
            <a:ext cx="2821711" cy="26759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Начни со скобок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8714760" y="3649464"/>
            <a:ext cx="2821711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Вычисли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¬A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затем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(B ∨ ¬A)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618120" y="4488755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82363" y="4520853"/>
            <a:ext cx="256871" cy="32117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158651" y="4547592"/>
            <a:ext cx="6377820" cy="26759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Примени конъюнкцию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5158651" y="4970363"/>
            <a:ext cx="6377820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Найди </a:t>
            </a:r>
            <a:r>
              <a:rPr lang="en-US" sz="13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A ∧ (B ∨ ¬A)</a:t>
            </a:r>
            <a:r>
              <a:rPr lang="en-US" sz="13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для каждой строки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618120" y="5406231"/>
            <a:ext cx="6918350" cy="626170"/>
          </a:xfrm>
          <a:prstGeom prst="roundRect">
            <a:avLst>
              <a:gd name="adj" fmla="val 11490"/>
            </a:avLst>
          </a:prstGeom>
          <a:solidFill>
            <a:srgbClr val="E1E1EA"/>
          </a:solidFill>
        </p:spPr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368" y="5638403"/>
            <a:ext cx="214109" cy="17125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174724" y="5588695"/>
            <a:ext cx="6800085" cy="2612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Подсказка: при A = 0 выражение ¬A = 1, поэтому скобка (B ∨ 1) = 1 всегда!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1933"/>
            <a:ext cx="877766" cy="161429"/>
          </a:xfrm>
          <a:prstGeom prst="roundRect">
            <a:avLst>
              <a:gd name="adj" fmla="val 22130"/>
            </a:avLst>
          </a:prstGeom>
          <a:solidFill>
            <a:srgbClr val="E1E1EA"/>
          </a:solidFill>
        </p:spPr>
      </p:sp>
      <p:sp>
        <p:nvSpPr>
          <p:cNvPr id="3" name="Text 1"/>
          <p:cNvSpPr/>
          <p:nvPr/>
        </p:nvSpPr>
        <p:spPr>
          <a:xfrm>
            <a:off x="725172" y="573862"/>
            <a:ext cx="1359957" cy="977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ЗАДАНИЕ НА ДОМ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661475" y="736282"/>
            <a:ext cx="10868745" cy="3321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Домашняя работа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661475" y="1154025"/>
            <a:ext cx="11478330" cy="1329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Постройте таблицы истинности для следующих логических выражений: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661475" y="1349375"/>
            <a:ext cx="3583096" cy="572889"/>
          </a:xfrm>
          <a:prstGeom prst="roundRect">
            <a:avLst>
              <a:gd name="adj" fmla="val 7795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0435" y="1468338"/>
            <a:ext cx="3345176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Выражение 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80435" y="1670348"/>
            <a:ext cx="3345176" cy="1329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highlight>
                  <a:srgbClr val="F2F2F2"/>
                </a:highlight>
                <a:latin typeface="Consolas" panose="020B0609020204030204" pitchFamily="34" charset="0"/>
                <a:ea typeface="Consolas" panose="020B0609020204030204" pitchFamily="34" charset="-122"/>
                <a:cs typeface="Consolas" panose="020B0609020204030204" pitchFamily="34" charset="0"/>
              </a:rPr>
              <a:t>¬(A ∧ B)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304299" y="1349375"/>
            <a:ext cx="3583096" cy="572889"/>
          </a:xfrm>
          <a:prstGeom prst="roundRect">
            <a:avLst>
              <a:gd name="adj" fmla="val 7795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23260" y="1468338"/>
            <a:ext cx="3345176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Выражение 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423260" y="1670348"/>
            <a:ext cx="3345176" cy="1329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highlight>
                  <a:srgbClr val="F2F2F2"/>
                </a:highlight>
                <a:latin typeface="Consolas" panose="020B0609020204030204" pitchFamily="34" charset="0"/>
                <a:ea typeface="Consolas" panose="020B0609020204030204" pitchFamily="34" charset="-122"/>
                <a:cs typeface="Consolas" panose="020B0609020204030204" pitchFamily="34" charset="0"/>
              </a:rPr>
              <a:t>(A ∨ B) ∧ C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7947124" y="1349375"/>
            <a:ext cx="3583096" cy="572889"/>
          </a:xfrm>
          <a:prstGeom prst="roundRect">
            <a:avLst>
              <a:gd name="adj" fmla="val 7795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66084" y="1468338"/>
            <a:ext cx="3345176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Выражение 3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066084" y="1670348"/>
            <a:ext cx="3345176" cy="1329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highlight>
                  <a:srgbClr val="F2F2F2"/>
                </a:highlight>
                <a:latin typeface="Consolas" panose="020B0609020204030204" pitchFamily="34" charset="0"/>
                <a:ea typeface="Consolas" panose="020B0609020204030204" pitchFamily="34" charset="-122"/>
                <a:cs typeface="Consolas" panose="020B0609020204030204" pitchFamily="34" charset="0"/>
              </a:rPr>
              <a:t>¬A ∨ ¬B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61475" y="2055356"/>
            <a:ext cx="6417507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Как выполнять: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61475" y="2282726"/>
            <a:ext cx="212620" cy="13285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01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61475" y="2450604"/>
            <a:ext cx="3178889" cy="12700"/>
          </a:xfrm>
          <a:prstGeom prst="rect">
            <a:avLst/>
          </a:prstGeom>
          <a:solidFill>
            <a:srgbClr val="1B1B27"/>
          </a:solidFill>
        </p:spPr>
      </p:sp>
      <p:sp>
        <p:nvSpPr>
          <p:cNvPr id="18" name="Text 16"/>
          <p:cNvSpPr/>
          <p:nvPr/>
        </p:nvSpPr>
        <p:spPr>
          <a:xfrm>
            <a:off x="661475" y="2529086"/>
            <a:ext cx="3178889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Определите число строк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61475" y="2755007"/>
            <a:ext cx="3178889" cy="26590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Для каждого выражения это </a:t>
            </a:r>
            <a:r>
              <a:rPr lang="en-US" sz="800" dirty="0">
                <a:solidFill>
                  <a:srgbClr val="3C3939"/>
                </a:solidFill>
                <a:highlight>
                  <a:srgbClr val="F2F2F2"/>
                </a:highlight>
                <a:latin typeface="Consolas" panose="020B0609020204030204" pitchFamily="34" charset="0"/>
                <a:ea typeface="Consolas" panose="020B0609020204030204" pitchFamily="34" charset="-122"/>
                <a:cs typeface="Consolas" panose="020B0609020204030204" pitchFamily="34" charset="0"/>
              </a:rPr>
              <a:t>2ⁿ</a:t>
            </a: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, где </a:t>
            </a:r>
            <a:r>
              <a:rPr lang="en-US" sz="800" dirty="0">
                <a:solidFill>
                  <a:srgbClr val="3C3939"/>
                </a:solidFill>
                <a:highlight>
                  <a:srgbClr val="F2F2F2"/>
                </a:highlight>
                <a:latin typeface="Consolas" panose="020B0609020204030204" pitchFamily="34" charset="0"/>
                <a:ea typeface="Consolas" panose="020B0609020204030204" pitchFamily="34" charset="-122"/>
                <a:cs typeface="Consolas" panose="020B0609020204030204" pitchFamily="34" charset="0"/>
              </a:rPr>
              <a:t>n</a:t>
            </a: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— количество переменных.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900092" y="2282726"/>
            <a:ext cx="212620" cy="13285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02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900092" y="2450604"/>
            <a:ext cx="3178889" cy="12700"/>
          </a:xfrm>
          <a:prstGeom prst="rect">
            <a:avLst/>
          </a:prstGeom>
          <a:solidFill>
            <a:srgbClr val="1B1B27"/>
          </a:solidFill>
        </p:spPr>
      </p:sp>
      <p:sp>
        <p:nvSpPr>
          <p:cNvPr id="22" name="Text 20"/>
          <p:cNvSpPr/>
          <p:nvPr/>
        </p:nvSpPr>
        <p:spPr>
          <a:xfrm>
            <a:off x="3900092" y="2529086"/>
            <a:ext cx="3178889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Постройте столбцы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900092" y="2755007"/>
            <a:ext cx="3178889" cy="26590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Включите переменные, промежуточные операции (согласно приоритету) и итоговый результат.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61475" y="3160316"/>
            <a:ext cx="212620" cy="13285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03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61475" y="3328194"/>
            <a:ext cx="6417507" cy="12700"/>
          </a:xfrm>
          <a:prstGeom prst="rect">
            <a:avLst/>
          </a:prstGeom>
          <a:solidFill>
            <a:srgbClr val="1B1B27"/>
          </a:solidFill>
        </p:spPr>
      </p:sp>
      <p:sp>
        <p:nvSpPr>
          <p:cNvPr id="26" name="Text 24"/>
          <p:cNvSpPr/>
          <p:nvPr/>
        </p:nvSpPr>
        <p:spPr>
          <a:xfrm>
            <a:off x="661475" y="3406676"/>
            <a:ext cx="6417507" cy="1661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Заполните таблицу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61475" y="3632597"/>
            <a:ext cx="6417507" cy="1329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Последовательно вычисляйте значения для каждой операции.</a:t>
            </a:r>
            <a:endParaRPr lang="en-US" sz="8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4683" y="2056805"/>
            <a:ext cx="4191887" cy="41919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2990</Words>
  <Application>WPS Presentation</Application>
  <PresentationFormat>On-screen Show (16:9)</PresentationFormat>
  <Paragraphs>399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SimSun</vt:lpstr>
      <vt:lpstr>Wingdings</vt:lpstr>
      <vt:lpstr>Raleway</vt:lpstr>
      <vt:lpstr>Raleway</vt:lpstr>
      <vt:lpstr>Roboto</vt:lpstr>
      <vt:lpstr>Roboto</vt:lpstr>
      <vt:lpstr>Roboto Bold</vt:lpstr>
      <vt:lpstr>Roboto Bold</vt:lpstr>
      <vt:lpstr>Consolas</vt:lpstr>
      <vt:lpstr>Consolas</vt:lpstr>
      <vt:lpstr>Calibri</vt:lpstr>
      <vt:lpstr>Microsoft YaHei</vt:lpstr>
      <vt:lpstr>Arial Unicode MS</vt:lpstr>
      <vt:lpstr>MS PGothic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2</cp:revision>
  <dcterms:created xsi:type="dcterms:W3CDTF">2026-10-26T11:07:00Z</dcterms:created>
  <dcterms:modified xsi:type="dcterms:W3CDTF">2026-10-26T11:09:38Z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3109C78E7F7D4B58AB3CBD3ADA6EBDA4_13</vt:lpwstr>
  </property>
  <property fmtid="{D5CDD505-2E9C-101B-9397-08002B2CF9AE}" pid="3" name="KSOProductBuildVer">
    <vt:lpwstr>1033-12.1.0.29162</vt:lpwstr>
  </property>
</Properties>
</file>